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y="5143500" cx="9144000"/>
  <p:notesSz cx="6858000" cy="9144000"/>
  <p:embeddedFontLst>
    <p:embeddedFont>
      <p:font typeface="Raleway"/>
      <p:regular r:id="rId61"/>
      <p:bold r:id="rId62"/>
      <p:italic r:id="rId63"/>
      <p:boldItalic r:id="rId64"/>
    </p:embeddedFont>
    <p:embeddedFont>
      <p:font typeface="Lato"/>
      <p:regular r:id="rId65"/>
      <p:bold r:id="rId66"/>
      <p:italic r:id="rId67"/>
      <p:boldItalic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253D23D-684B-42BB-912D-FDDE048E9592}">
  <a:tblStyle styleId="{C253D23D-684B-42BB-912D-FDDE048E95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5338BF3-BDA1-4624-A5C0-80F5480EEB6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3D37CD8-37B5-46B5-AFEF-2131C7B83B39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Raleway-bold.fntdata"/><Relationship Id="rId61" Type="http://schemas.openxmlformats.org/officeDocument/2006/relationships/font" Target="fonts/Raleway-regular.fntdata"/><Relationship Id="rId20" Type="http://schemas.openxmlformats.org/officeDocument/2006/relationships/slide" Target="slides/slide15.xml"/><Relationship Id="rId64" Type="http://schemas.openxmlformats.org/officeDocument/2006/relationships/font" Target="fonts/Raleway-boldItalic.fntdata"/><Relationship Id="rId63" Type="http://schemas.openxmlformats.org/officeDocument/2006/relationships/font" Target="fonts/Raleway-italic.fntdata"/><Relationship Id="rId22" Type="http://schemas.openxmlformats.org/officeDocument/2006/relationships/slide" Target="slides/slide17.xml"/><Relationship Id="rId66" Type="http://schemas.openxmlformats.org/officeDocument/2006/relationships/font" Target="fonts/Lato-bold.fntdata"/><Relationship Id="rId21" Type="http://schemas.openxmlformats.org/officeDocument/2006/relationships/slide" Target="slides/slide16.xml"/><Relationship Id="rId65" Type="http://schemas.openxmlformats.org/officeDocument/2006/relationships/font" Target="fonts/Lato-regular.fntdata"/><Relationship Id="rId24" Type="http://schemas.openxmlformats.org/officeDocument/2006/relationships/slide" Target="slides/slide19.xml"/><Relationship Id="rId68" Type="http://schemas.openxmlformats.org/officeDocument/2006/relationships/font" Target="fonts/Lato-boldItalic.fntdata"/><Relationship Id="rId23" Type="http://schemas.openxmlformats.org/officeDocument/2006/relationships/slide" Target="slides/slide18.xml"/><Relationship Id="rId67" Type="http://schemas.openxmlformats.org/officeDocument/2006/relationships/font" Target="fonts/Lato-italic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52c47910f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52c47910f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84cfcad6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84cfcad6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52be0c440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52be0c440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52be0c440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52be0c440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52c47910f9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52c47910f9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2be0c440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52be0c440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52be0c440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52be0c440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52be0c440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52be0c440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52be0c440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52be0c440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52be0c440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52be0c440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52be0c440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52be0c440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52c47910f9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52c47910f9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52be0c440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52be0c440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52be0c440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52be0c440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38a3975e07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38a3975e0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52a9c70b1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52a9c70b1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52a9c70b19_1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52a9c70b19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52a9c70b19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52a9c70b19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52a9c70b19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52a9c70b19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52a9c70b19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52a9c70b19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52a9c70b19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52a9c70b19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38808954a7_0_8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38808954a7_0_8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52a9c70b19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52a9c70b19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52a9c70b19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52a9c70b19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52a9c70b19_1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52a9c70b19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38a3975e0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38a3975e0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38a3975e0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38a3975e0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52a9c70b19_1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52a9c70b19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52a9c70b19_1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52a9c70b19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52a9c70b19_1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52a9c70b19_1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52a9c70b19_1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52a9c70b19_1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2ae0366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2ae0366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8808954a7_0_8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8808954a7_0_8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38a3975e07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38a3975e07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38a3975e07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38a3975e07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38a3975e07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38a3975e07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38a3975e07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38a3975e07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38a3975e07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138a3975e07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4b0ebe168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4b0ebe168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52c47910f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52c47910f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38a3975e07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138a3975e07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52c47910f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152c47910f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64b10880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164b10880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500e8f119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500e8f119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64b10880d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64b10880d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64b10880d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64b10880d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38a3975e07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138a3975e07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52c47910f9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152c47910f9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38a3975e07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138a3975e07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4b05009f9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14b05009f9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8808954a7_0_8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8808954a7_0_8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38808954a7_0_8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38808954a7_0_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89698d834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89698d834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38808954a7_0_8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38808954a7_0_8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Relationship Id="rId5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8.jpg"/><Relationship Id="rId5" Type="http://schemas.openxmlformats.org/officeDocument/2006/relationships/image" Target="../media/image10.jpg"/><Relationship Id="rId6" Type="http://schemas.openxmlformats.org/officeDocument/2006/relationships/image" Target="../media/image29.jpg"/><Relationship Id="rId7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image" Target="../media/image30.png"/><Relationship Id="rId5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4" Type="http://schemas.openxmlformats.org/officeDocument/2006/relationships/image" Target="../media/image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Relationship Id="rId4" Type="http://schemas.openxmlformats.org/officeDocument/2006/relationships/image" Target="../media/image28.png"/><Relationship Id="rId5" Type="http://schemas.openxmlformats.org/officeDocument/2006/relationships/image" Target="../media/image34.png"/><Relationship Id="rId6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Relationship Id="rId4" Type="http://schemas.openxmlformats.org/officeDocument/2006/relationships/image" Target="../media/image36.png"/><Relationship Id="rId5" Type="http://schemas.openxmlformats.org/officeDocument/2006/relationships/image" Target="../media/image35.png"/><Relationship Id="rId6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Relationship Id="rId5" Type="http://schemas.openxmlformats.org/officeDocument/2006/relationships/image" Target="../media/image9.png"/><Relationship Id="rId6" Type="http://schemas.openxmlformats.org/officeDocument/2006/relationships/image" Target="../media/image39.png"/><Relationship Id="rId7" Type="http://schemas.openxmlformats.org/officeDocument/2006/relationships/image" Target="../media/image4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3.png"/><Relationship Id="rId4" Type="http://schemas.openxmlformats.org/officeDocument/2006/relationships/image" Target="../media/image40.png"/><Relationship Id="rId5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1.png"/><Relationship Id="rId4" Type="http://schemas.openxmlformats.org/officeDocument/2006/relationships/image" Target="../media/image44.png"/><Relationship Id="rId5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2.png"/><Relationship Id="rId4" Type="http://schemas.openxmlformats.org/officeDocument/2006/relationships/image" Target="../media/image46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3.png"/><Relationship Id="rId4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7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6.png"/><Relationship Id="rId4" Type="http://schemas.openxmlformats.org/officeDocument/2006/relationships/image" Target="../media/image52.png"/><Relationship Id="rId5" Type="http://schemas.openxmlformats.org/officeDocument/2006/relationships/image" Target="../media/image54.png"/><Relationship Id="rId6" Type="http://schemas.openxmlformats.org/officeDocument/2006/relationships/image" Target="../media/image61.png"/><Relationship Id="rId7" Type="http://schemas.openxmlformats.org/officeDocument/2006/relationships/image" Target="../media/image55.png"/><Relationship Id="rId8" Type="http://schemas.openxmlformats.org/officeDocument/2006/relationships/image" Target="../media/image2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8.png"/><Relationship Id="rId4" Type="http://schemas.openxmlformats.org/officeDocument/2006/relationships/image" Target="../media/image2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7.png"/><Relationship Id="rId4" Type="http://schemas.openxmlformats.org/officeDocument/2006/relationships/image" Target="../media/image60.png"/><Relationship Id="rId5" Type="http://schemas.openxmlformats.org/officeDocument/2006/relationships/image" Target="../media/image2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9.png"/><Relationship Id="rId4" Type="http://schemas.openxmlformats.org/officeDocument/2006/relationships/image" Target="../media/image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1.png"/><Relationship Id="rId4" Type="http://schemas.openxmlformats.org/officeDocument/2006/relationships/image" Target="../media/image64.png"/><Relationship Id="rId5" Type="http://schemas.openxmlformats.org/officeDocument/2006/relationships/image" Target="../media/image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9.png"/><Relationship Id="rId4" Type="http://schemas.openxmlformats.org/officeDocument/2006/relationships/image" Target="../media/image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3.png"/><Relationship Id="rId4" Type="http://schemas.openxmlformats.org/officeDocument/2006/relationships/image" Target="../media/image62.png"/><Relationship Id="rId5" Type="http://schemas.openxmlformats.org/officeDocument/2006/relationships/image" Target="../media/image54.png"/><Relationship Id="rId6" Type="http://schemas.openxmlformats.org/officeDocument/2006/relationships/image" Target="../media/image61.png"/><Relationship Id="rId7" Type="http://schemas.openxmlformats.org/officeDocument/2006/relationships/image" Target="../media/image67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9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6.png"/><Relationship Id="rId4" Type="http://schemas.openxmlformats.org/officeDocument/2006/relationships/image" Target="../media/image10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5.png"/><Relationship Id="rId4" Type="http://schemas.openxmlformats.org/officeDocument/2006/relationships/image" Target="../media/image1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2.png"/><Relationship Id="rId4" Type="http://schemas.openxmlformats.org/officeDocument/2006/relationships/image" Target="../media/image10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2.png"/><Relationship Id="rId4" Type="http://schemas.openxmlformats.org/officeDocument/2006/relationships/image" Target="../media/image10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10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70.png"/><Relationship Id="rId4" Type="http://schemas.openxmlformats.org/officeDocument/2006/relationships/image" Target="../media/image10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6.png"/><Relationship Id="rId4" Type="http://schemas.openxmlformats.org/officeDocument/2006/relationships/image" Target="../media/image10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0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75.jpg"/><Relationship Id="rId4" Type="http://schemas.openxmlformats.org/officeDocument/2006/relationships/image" Target="../media/image77.jp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://drive.google.com/file/d/11eX_1UtW7bvjFpmRkKKGPeVjWUY1iHxf/view" TargetMode="External"/><Relationship Id="rId4" Type="http://schemas.openxmlformats.org/officeDocument/2006/relationships/image" Target="../media/image6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80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10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0.jpg"/><Relationship Id="rId4" Type="http://schemas.openxmlformats.org/officeDocument/2006/relationships/image" Target="../media/image8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82.png"/><Relationship Id="rId4" Type="http://schemas.openxmlformats.org/officeDocument/2006/relationships/image" Target="../media/image10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jp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2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682600" y="2186738"/>
            <a:ext cx="40347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Soft Vine Robot</a:t>
            </a:r>
            <a:endParaRPr sz="3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Group D</a:t>
            </a:r>
            <a:endParaRPr sz="3900"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212" y="1934424"/>
            <a:ext cx="2747173" cy="18492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424450" y="3103750"/>
            <a:ext cx="455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 b="0" l="19133" r="19126" t="10960"/>
          <a:stretch/>
        </p:blipFill>
        <p:spPr>
          <a:xfrm>
            <a:off x="83093" y="637475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567000" y="6457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Block Diagram</a:t>
            </a:r>
            <a:endParaRPr/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238" y="1303637"/>
            <a:ext cx="6259575" cy="369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00" y="645725"/>
            <a:ext cx="483900" cy="535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85600" y="12685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 Design - Overview</a:t>
            </a:r>
            <a:endParaRPr/>
          </a:p>
        </p:txBody>
      </p:sp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178625" y="1803775"/>
            <a:ext cx="76887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Robot Body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Lengthens </a:t>
            </a:r>
            <a:r>
              <a:rPr lang="en" sz="1300"/>
              <a:t>through</a:t>
            </a:r>
            <a:r>
              <a:rPr lang="en" sz="1300"/>
              <a:t> eversion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Artificial Muscles (sPAMs)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Steer robot using </a:t>
            </a:r>
            <a:r>
              <a:rPr lang="en" sz="1300"/>
              <a:t>series</a:t>
            </a:r>
            <a:r>
              <a:rPr lang="en" sz="1300"/>
              <a:t> pouches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Robot Base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Houses robot and controls lengthening speed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Internal Roller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Allows robot to retract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Tip-Mounted Cap 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Houses sensors and effectors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Pneumatics Controls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Regulate the contraction &amp; expansion of robot</a:t>
            </a:r>
            <a:endParaRPr sz="1300"/>
          </a:p>
        </p:txBody>
      </p:sp>
      <p:pic>
        <p:nvPicPr>
          <p:cNvPr id="173" name="Google Shape;1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3575" y="2224800"/>
            <a:ext cx="4660425" cy="172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00" y="645725"/>
            <a:ext cx="483900" cy="535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 Design - Body</a:t>
            </a:r>
            <a:endParaRPr/>
          </a:p>
        </p:txBody>
      </p:sp>
      <p:sp>
        <p:nvSpPr>
          <p:cNvPr id="180" name="Google Shape;180;p24"/>
          <p:cNvSpPr txBox="1"/>
          <p:nvPr>
            <p:ph idx="1" type="body"/>
          </p:nvPr>
        </p:nvSpPr>
        <p:spPr>
          <a:xfrm>
            <a:off x="729450" y="2078875"/>
            <a:ext cx="5136600" cy="26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LDPE Poly Tubing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Flexible but not stretchable material 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3.18” in diameter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Bursting pressure: 3.2 PSI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Robot body will unspool from the base and evert at the tip using the </a:t>
            </a:r>
            <a:r>
              <a:rPr lang="en"/>
              <a:t>encouragement</a:t>
            </a:r>
            <a:r>
              <a:rPr lang="en"/>
              <a:t> of air pressure 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Minimum growth pressure: 0.9 PSI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Max speed: 2 in/s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Base spool motor and solenoid valve must be in sync for the robot to evert smoothly</a:t>
            </a:r>
            <a:endParaRPr/>
          </a:p>
        </p:txBody>
      </p:sp>
      <p:pic>
        <p:nvPicPr>
          <p:cNvPr id="181" name="Google Shape;1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6700" y="2379775"/>
            <a:ext cx="2401450" cy="137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00" y="645725"/>
            <a:ext cx="483900" cy="535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 Design - Body</a:t>
            </a:r>
            <a:endParaRPr/>
          </a:p>
        </p:txBody>
      </p:sp>
      <p:sp>
        <p:nvSpPr>
          <p:cNvPr id="188" name="Google Shape;188;p25"/>
          <p:cNvSpPr txBox="1"/>
          <p:nvPr>
            <p:ph idx="1" type="body"/>
          </p:nvPr>
        </p:nvSpPr>
        <p:spPr>
          <a:xfrm>
            <a:off x="729450" y="1853850"/>
            <a:ext cx="4911900" cy="26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There are two different materials that are flexible but not stretchable and easily formable into a vine robot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LDPE plastic is cheaper than Nylon fabrics and has the benefit of already being formed into a tube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LDPE is also thinner and lighter which decreases the pressure needed </a:t>
            </a:r>
            <a:r>
              <a:rPr lang="en"/>
              <a:t>to lengthen and steer the robot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benefit of the more durable nylon fabric is not directly applicable to our goals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wanted the thinnest possible robot for pneumatic purposes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size was chosen by analyzing common sizes of vine robots among research labs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cap was subsequently sized for our robot</a:t>
            </a:r>
            <a:endParaRPr/>
          </a:p>
        </p:txBody>
      </p:sp>
      <p:pic>
        <p:nvPicPr>
          <p:cNvPr id="189" name="Google Shape;18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3788" y="2635075"/>
            <a:ext cx="1519050" cy="16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 rotWithShape="1">
          <a:blip r:embed="rId4">
            <a:alphaModFix/>
          </a:blip>
          <a:srcRect b="2195" l="0" r="2248" t="4381"/>
          <a:stretch/>
        </p:blipFill>
        <p:spPr>
          <a:xfrm>
            <a:off x="6230388" y="863475"/>
            <a:ext cx="2913601" cy="178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1325" y="4152613"/>
            <a:ext cx="3752674" cy="81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4950" y="2654223"/>
            <a:ext cx="1519050" cy="149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100" y="645725"/>
            <a:ext cx="483900" cy="535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 Design - sPAMs</a:t>
            </a:r>
            <a:endParaRPr/>
          </a:p>
        </p:txBody>
      </p:sp>
      <p:sp>
        <p:nvSpPr>
          <p:cNvPr id="199" name="Google Shape;199;p26"/>
          <p:cNvSpPr txBox="1"/>
          <p:nvPr>
            <p:ph idx="1" type="body"/>
          </p:nvPr>
        </p:nvSpPr>
        <p:spPr>
          <a:xfrm>
            <a:off x="729450" y="2006425"/>
            <a:ext cx="4128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</a:t>
            </a:r>
            <a:r>
              <a:rPr lang="en"/>
              <a:t>eries Pneumatic Artificial Muscles (pouch motors)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O-rings spaced 1.5” apart will create series pouch motors (1.59” diameter)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Three of these sPAMs will be attaches, </a:t>
            </a:r>
            <a:r>
              <a:rPr lang="en"/>
              <a:t>equidistant</a:t>
            </a:r>
            <a:r>
              <a:rPr lang="en"/>
              <a:t> from </a:t>
            </a:r>
            <a:r>
              <a:rPr lang="en"/>
              <a:t>each other</a:t>
            </a:r>
            <a:r>
              <a:rPr lang="en"/>
              <a:t> around the body of the robot</a:t>
            </a:r>
            <a:endParaRPr/>
          </a:p>
        </p:txBody>
      </p:sp>
      <p:pic>
        <p:nvPicPr>
          <p:cNvPr id="200" name="Google Shape;20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4075" y="3732445"/>
            <a:ext cx="3855826" cy="13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6"/>
          <p:cNvSpPr txBox="1"/>
          <p:nvPr>
            <p:ph idx="1" type="body"/>
          </p:nvPr>
        </p:nvSpPr>
        <p:spPr>
          <a:xfrm>
            <a:off x="4988050" y="2006425"/>
            <a:ext cx="38559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sPAMs contract when pressurized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Using this mechanic we can steer the robot by pressurizing the sPAMs of the desired direction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Pressure within the sPAMs will be regulated by quickly switching the solenoid valves on and off</a:t>
            </a:r>
            <a:endParaRPr/>
          </a:p>
        </p:txBody>
      </p:sp>
      <p:pic>
        <p:nvPicPr>
          <p:cNvPr id="202" name="Google Shape;20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00" y="645725"/>
            <a:ext cx="483900" cy="535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 Design - Base</a:t>
            </a:r>
            <a:endParaRPr/>
          </a:p>
        </p:txBody>
      </p:sp>
      <p:sp>
        <p:nvSpPr>
          <p:cNvPr id="208" name="Google Shape;208;p27"/>
          <p:cNvSpPr txBox="1"/>
          <p:nvPr>
            <p:ph idx="1" type="body"/>
          </p:nvPr>
        </p:nvSpPr>
        <p:spPr>
          <a:xfrm>
            <a:off x="729450" y="2078875"/>
            <a:ext cx="5580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base will be a pressurized chamber with a motor controlled spool inside of it 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appropriate pressure will be fed into the chamber via an external air supply 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 the pressure increases the motor will allow the spool to unroll, and the robot will evert and lengthen 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base will use Quik caps to maintain an airtight seal </a:t>
            </a:r>
            <a:endParaRPr/>
          </a:p>
        </p:txBody>
      </p:sp>
      <p:pic>
        <p:nvPicPr>
          <p:cNvPr id="209" name="Google Shape;2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1538" y="931025"/>
            <a:ext cx="12192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7"/>
          <p:cNvPicPr preferRelativeResize="0"/>
          <p:nvPr/>
        </p:nvPicPr>
        <p:blipFill rotWithShape="1">
          <a:blip r:embed="rId4">
            <a:alphaModFix/>
          </a:blip>
          <a:srcRect b="7510" l="11480" r="0" t="0"/>
          <a:stretch/>
        </p:blipFill>
        <p:spPr>
          <a:xfrm>
            <a:off x="6112150" y="3087379"/>
            <a:ext cx="2405048" cy="185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00" y="645725"/>
            <a:ext cx="483900" cy="535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 Design - Cap</a:t>
            </a:r>
            <a:endParaRPr/>
          </a:p>
        </p:txBody>
      </p:sp>
      <p:sp>
        <p:nvSpPr>
          <p:cNvPr id="217" name="Google Shape;217;p28"/>
          <p:cNvSpPr txBox="1"/>
          <p:nvPr>
            <p:ph idx="1" type="body"/>
          </p:nvPr>
        </p:nvSpPr>
        <p:spPr>
          <a:xfrm>
            <a:off x="729450" y="2078875"/>
            <a:ext cx="5291100" cy="26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Made mostly of 3D printed materials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cap provides a solid surface to place our sensors and tip mounted hardware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design integrates the camera mount and retraction device into a single assembly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</a:t>
            </a:r>
            <a:r>
              <a:rPr lang="en"/>
              <a:t> green rollers guide the robot body back towards the retraction device which has a high friction </a:t>
            </a:r>
            <a:r>
              <a:rPr lang="en"/>
              <a:t>coefficient</a:t>
            </a:r>
            <a:r>
              <a:rPr lang="en"/>
              <a:t> to grip onto the robot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magnet array allow the entire assembly to hold onto the soft robot body</a:t>
            </a:r>
            <a:endParaRPr/>
          </a:p>
        </p:txBody>
      </p:sp>
      <p:pic>
        <p:nvPicPr>
          <p:cNvPr id="218" name="Google Shape;218;p28"/>
          <p:cNvPicPr preferRelativeResize="0"/>
          <p:nvPr/>
        </p:nvPicPr>
        <p:blipFill rotWithShape="1">
          <a:blip r:embed="rId3">
            <a:alphaModFix/>
          </a:blip>
          <a:srcRect b="0" l="0" r="0" t="9371"/>
          <a:stretch/>
        </p:blipFill>
        <p:spPr>
          <a:xfrm>
            <a:off x="6185625" y="774300"/>
            <a:ext cx="2460049" cy="256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 rotWithShape="1">
          <a:blip r:embed="rId4">
            <a:alphaModFix/>
          </a:blip>
          <a:srcRect b="0" l="0" r="0" t="68800"/>
          <a:stretch/>
        </p:blipFill>
        <p:spPr>
          <a:xfrm>
            <a:off x="6357063" y="3378417"/>
            <a:ext cx="2117175" cy="11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00" y="645725"/>
            <a:ext cx="483900" cy="535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 Design - Retraction</a:t>
            </a:r>
            <a:endParaRPr/>
          </a:p>
        </p:txBody>
      </p:sp>
      <p:sp>
        <p:nvSpPr>
          <p:cNvPr id="226" name="Google Shape;226;p29"/>
          <p:cNvSpPr txBox="1"/>
          <p:nvPr>
            <p:ph idx="1" type="body"/>
          </p:nvPr>
        </p:nvSpPr>
        <p:spPr>
          <a:xfrm>
            <a:off x="729450" y="2078875"/>
            <a:ext cx="5222400" cy="26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When pulling the robot back from the base it has the possibility of buckling due to the curves the robot is subjected to while lengthening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retraction device incorporated at the tip overcomes the </a:t>
            </a:r>
            <a:r>
              <a:rPr lang="en"/>
              <a:t>buckling</a:t>
            </a:r>
            <a:r>
              <a:rPr lang="en"/>
              <a:t> issue by retracting from the same angle that the robot is facing at all times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Two motors will drive two high friction rollers to </a:t>
            </a:r>
            <a:r>
              <a:rPr lang="en"/>
              <a:t>usher</a:t>
            </a:r>
            <a:r>
              <a:rPr lang="en"/>
              <a:t> the robot back into itself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Simultaneously</a:t>
            </a:r>
            <a:r>
              <a:rPr lang="en"/>
              <a:t>, the base spool will roll up the robot body</a:t>
            </a:r>
            <a:endParaRPr/>
          </a:p>
        </p:txBody>
      </p:sp>
      <p:pic>
        <p:nvPicPr>
          <p:cNvPr id="227" name="Google Shape;227;p29"/>
          <p:cNvPicPr preferRelativeResize="0"/>
          <p:nvPr/>
        </p:nvPicPr>
        <p:blipFill rotWithShape="1">
          <a:blip r:embed="rId3">
            <a:alphaModFix/>
          </a:blip>
          <a:srcRect b="67195" l="0" r="0" t="0"/>
          <a:stretch/>
        </p:blipFill>
        <p:spPr>
          <a:xfrm>
            <a:off x="6609125" y="1672133"/>
            <a:ext cx="2117175" cy="1198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29"/>
          <p:cNvGrpSpPr/>
          <p:nvPr/>
        </p:nvGrpSpPr>
        <p:grpSpPr>
          <a:xfrm>
            <a:off x="6569625" y="3056812"/>
            <a:ext cx="2117175" cy="1327351"/>
            <a:chOff x="6411600" y="2171912"/>
            <a:chExt cx="2117175" cy="1327351"/>
          </a:xfrm>
        </p:grpSpPr>
        <p:pic>
          <p:nvPicPr>
            <p:cNvPr id="229" name="Google Shape;229;p29"/>
            <p:cNvPicPr preferRelativeResize="0"/>
            <p:nvPr/>
          </p:nvPicPr>
          <p:blipFill rotWithShape="1">
            <a:blip r:embed="rId3">
              <a:alphaModFix/>
            </a:blip>
            <a:srcRect b="31073" l="0" r="0" t="32588"/>
            <a:stretch/>
          </p:blipFill>
          <p:spPr>
            <a:xfrm>
              <a:off x="6411600" y="2171912"/>
              <a:ext cx="2117175" cy="1327351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30" name="Google Shape;230;p29"/>
            <p:cNvSpPr/>
            <p:nvPr/>
          </p:nvSpPr>
          <p:spPr>
            <a:xfrm>
              <a:off x="7189850" y="3184050"/>
              <a:ext cx="300300" cy="244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1" name="Google Shape;23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00" y="645725"/>
            <a:ext cx="483900" cy="535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 Design - Gripper</a:t>
            </a:r>
            <a:endParaRPr/>
          </a:p>
        </p:txBody>
      </p:sp>
      <p:sp>
        <p:nvSpPr>
          <p:cNvPr id="237" name="Google Shape;237;p30"/>
          <p:cNvSpPr txBox="1"/>
          <p:nvPr>
            <p:ph idx="1" type="body"/>
          </p:nvPr>
        </p:nvSpPr>
        <p:spPr>
          <a:xfrm>
            <a:off x="729450" y="2078875"/>
            <a:ext cx="4693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currently designed gripper will attach to the tip cap and will actuate two fingers 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servo used to actuate the gripper will have wires running through the center of the everting robot and towards the control board and base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Gripper will have a opening diameter of ~4”</a:t>
            </a:r>
            <a:endParaRPr/>
          </a:p>
        </p:txBody>
      </p:sp>
      <p:pic>
        <p:nvPicPr>
          <p:cNvPr id="238" name="Google Shape;23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1250" y="2190125"/>
            <a:ext cx="2744326" cy="19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00" y="645725"/>
            <a:ext cx="483900" cy="535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 Design - </a:t>
            </a:r>
            <a:r>
              <a:rPr lang="en"/>
              <a:t>Pneumatics</a:t>
            </a:r>
            <a:endParaRPr/>
          </a:p>
        </p:txBody>
      </p:sp>
      <p:sp>
        <p:nvSpPr>
          <p:cNvPr id="245" name="Google Shape;245;p31"/>
          <p:cNvSpPr txBox="1"/>
          <p:nvPr>
            <p:ph idx="1" type="body"/>
          </p:nvPr>
        </p:nvSpPr>
        <p:spPr>
          <a:xfrm>
            <a:off x="729450" y="2078875"/>
            <a:ext cx="47148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pressure regulator will ensure that we never </a:t>
            </a:r>
            <a:r>
              <a:rPr lang="en"/>
              <a:t>surpass</a:t>
            </a:r>
            <a:r>
              <a:rPr lang="en"/>
              <a:t> 4 PSI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will need around 10 CFM at 3 PSI to reach our desired speed of 2in/s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Check valves will assure that air doesn’t flow backwards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relays will open and close the solenoid valves to allow for </a:t>
            </a:r>
            <a:r>
              <a:rPr lang="en"/>
              <a:t>granular</a:t>
            </a:r>
            <a:r>
              <a:rPr lang="en"/>
              <a:t> control of the pressure within each tube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Pressure transducers will allow us to </a:t>
            </a:r>
            <a:r>
              <a:rPr lang="en"/>
              <a:t>receive</a:t>
            </a:r>
            <a:r>
              <a:rPr lang="en"/>
              <a:t> feedback on the current pressure of each tube</a:t>
            </a:r>
            <a:endParaRPr/>
          </a:p>
        </p:txBody>
      </p:sp>
      <p:pic>
        <p:nvPicPr>
          <p:cNvPr id="246" name="Google Shape;246;p31"/>
          <p:cNvPicPr preferRelativeResize="0"/>
          <p:nvPr/>
        </p:nvPicPr>
        <p:blipFill rotWithShape="1">
          <a:blip r:embed="rId3">
            <a:alphaModFix/>
          </a:blip>
          <a:srcRect b="5762" l="4326" r="21845" t="11325"/>
          <a:stretch/>
        </p:blipFill>
        <p:spPr>
          <a:xfrm>
            <a:off x="5444400" y="2078875"/>
            <a:ext cx="3367200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00" y="645725"/>
            <a:ext cx="483900" cy="535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ctrTitle"/>
          </p:nvPr>
        </p:nvSpPr>
        <p:spPr>
          <a:xfrm>
            <a:off x="727950" y="1118375"/>
            <a:ext cx="7688100" cy="8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Team Members</a:t>
            </a:r>
            <a:endParaRPr sz="3400"/>
          </a:p>
        </p:txBody>
      </p:sp>
      <p:sp>
        <p:nvSpPr>
          <p:cNvPr id="95" name="Google Shape;95;p14"/>
          <p:cNvSpPr txBox="1"/>
          <p:nvPr>
            <p:ph idx="1" type="subTitle"/>
          </p:nvPr>
        </p:nvSpPr>
        <p:spPr>
          <a:xfrm>
            <a:off x="5751275" y="3662125"/>
            <a:ext cx="2530800" cy="4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450"/>
              <a:t>Abdul-Malik Mustapha </a:t>
            </a:r>
            <a:r>
              <a:rPr lang="en" sz="1450"/>
              <a:t>- EE</a:t>
            </a:r>
            <a:endParaRPr sz="1140"/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063" y="3913150"/>
            <a:ext cx="638633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975" y="1960463"/>
            <a:ext cx="1072250" cy="122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5">
            <a:alphaModFix/>
          </a:blip>
          <a:srcRect b="4388" l="0" r="0" t="0"/>
          <a:stretch/>
        </p:blipFill>
        <p:spPr>
          <a:xfrm>
            <a:off x="4566575" y="1960463"/>
            <a:ext cx="1072250" cy="122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6">
            <a:alphaModFix/>
          </a:blip>
          <a:srcRect b="0" l="19133" r="19126" t="10960"/>
          <a:stretch/>
        </p:blipFill>
        <p:spPr>
          <a:xfrm>
            <a:off x="4566588" y="3554213"/>
            <a:ext cx="1072250" cy="12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7">
            <a:alphaModFix/>
          </a:blip>
          <a:srcRect b="0" l="7058" r="6015" t="0"/>
          <a:stretch/>
        </p:blipFill>
        <p:spPr>
          <a:xfrm>
            <a:off x="727975" y="3554200"/>
            <a:ext cx="1072250" cy="122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1841500" y="2021200"/>
            <a:ext cx="1787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Juan Battaglia - EE 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1841500" y="3625825"/>
            <a:ext cx="227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Muhammad Gudaro </a:t>
            </a:r>
            <a:r>
              <a:rPr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 EE 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5751275" y="202883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Kevin Abreu-Aguila - CpE</a:t>
            </a:r>
            <a:endParaRPr sz="800"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6">
            <a:alphaModFix/>
          </a:blip>
          <a:srcRect b="0" l="19133" r="19126" t="10960"/>
          <a:stretch/>
        </p:blipFill>
        <p:spPr>
          <a:xfrm>
            <a:off x="83093" y="637475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 Design - Pneumatics</a:t>
            </a:r>
            <a:endParaRPr/>
          </a:p>
        </p:txBody>
      </p:sp>
      <p:sp>
        <p:nvSpPr>
          <p:cNvPr id="253" name="Google Shape;253;p32"/>
          <p:cNvSpPr txBox="1"/>
          <p:nvPr>
            <p:ph idx="1" type="body"/>
          </p:nvPr>
        </p:nvSpPr>
        <p:spPr>
          <a:xfrm>
            <a:off x="729450" y="2078875"/>
            <a:ext cx="47148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Our solenoid valves allow us to electrically control the opening and closing of pressure valves in our robot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By quickly opening and </a:t>
            </a:r>
            <a:r>
              <a:rPr lang="en"/>
              <a:t>closing the solenoid valve we can control the air flow into and out of our robot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Woljay 3V10-08 was the cheapest 3 way 2 position solenoid valve that had a relatively low PSI threshold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mac PSI large enough to be safe for our applications</a:t>
            </a:r>
            <a:endParaRPr/>
          </a:p>
        </p:txBody>
      </p:sp>
      <p:pic>
        <p:nvPicPr>
          <p:cNvPr id="254" name="Google Shape;25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6600" y="3932875"/>
            <a:ext cx="4457400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7625" y="1814350"/>
            <a:ext cx="2302906" cy="19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00" y="645725"/>
            <a:ext cx="483900" cy="535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 Design - Steering </a:t>
            </a:r>
            <a:r>
              <a:rPr lang="en"/>
              <a:t>Mechanics</a:t>
            </a:r>
            <a:endParaRPr/>
          </a:p>
        </p:txBody>
      </p:sp>
      <p:sp>
        <p:nvSpPr>
          <p:cNvPr id="262" name="Google Shape;262;p33"/>
          <p:cNvSpPr txBox="1"/>
          <p:nvPr>
            <p:ph idx="1" type="body"/>
          </p:nvPr>
        </p:nvSpPr>
        <p:spPr>
          <a:xfrm>
            <a:off x="729450" y="2078875"/>
            <a:ext cx="4807500" cy="28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30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3"/>
              <a:buChar char="●"/>
            </a:pPr>
            <a:r>
              <a:rPr lang="en" sz="1302"/>
              <a:t>Given the three steering muscles, turning in any one direction may seem confusing </a:t>
            </a:r>
            <a:endParaRPr sz="1302"/>
          </a:p>
          <a:p>
            <a:pPr indent="-31130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3"/>
              <a:buChar char="●"/>
            </a:pPr>
            <a:r>
              <a:rPr lang="en" sz="1302"/>
              <a:t>I</a:t>
            </a:r>
            <a:r>
              <a:rPr lang="en" sz="1302"/>
              <a:t>magine the tip of the robot as drawing on a 2D plane</a:t>
            </a:r>
            <a:endParaRPr sz="1302"/>
          </a:p>
          <a:p>
            <a:pPr indent="-31130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3"/>
              <a:buChar char="●"/>
            </a:pPr>
            <a:r>
              <a:rPr lang="en" sz="1302"/>
              <a:t>The theta angles </a:t>
            </a:r>
            <a:r>
              <a:rPr lang="en" sz="1302"/>
              <a:t>represent</a:t>
            </a:r>
            <a:r>
              <a:rPr lang="en" sz="1302"/>
              <a:t> the positioning of the muscles on the robot body </a:t>
            </a:r>
            <a:endParaRPr sz="1302"/>
          </a:p>
          <a:p>
            <a:pPr indent="-31130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3"/>
              <a:buChar char="●"/>
            </a:pPr>
            <a:r>
              <a:rPr lang="en" sz="1302"/>
              <a:t>Plugging target coordinates into the x and y will give us a target summation of pressures necessary to reach that coordinate </a:t>
            </a:r>
            <a:endParaRPr sz="1302"/>
          </a:p>
          <a:p>
            <a:pPr indent="-31130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3"/>
              <a:buChar char="●"/>
            </a:pPr>
            <a:r>
              <a:rPr lang="en" sz="1302"/>
              <a:t>Next we assume that one of the muscles has a pressure of zero and solve for the other two pressures</a:t>
            </a:r>
            <a:endParaRPr sz="1302"/>
          </a:p>
          <a:p>
            <a:pPr indent="-31130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3"/>
              <a:buChar char="●"/>
            </a:pPr>
            <a:r>
              <a:rPr lang="en" sz="1302"/>
              <a:t>The c constant will allow us to account for different tube sizes </a:t>
            </a:r>
            <a:endParaRPr sz="1302"/>
          </a:p>
        </p:txBody>
      </p:sp>
      <p:pic>
        <p:nvPicPr>
          <p:cNvPr id="263" name="Google Shape;2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4000" y="1992207"/>
            <a:ext cx="2275399" cy="223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00" y="645725"/>
            <a:ext cx="483900" cy="535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 Design - Obstacle Course</a:t>
            </a:r>
            <a:endParaRPr/>
          </a:p>
        </p:txBody>
      </p:sp>
      <p:sp>
        <p:nvSpPr>
          <p:cNvPr id="270" name="Google Shape;270;p34"/>
          <p:cNvSpPr txBox="1"/>
          <p:nvPr>
            <p:ph idx="1" type="body"/>
          </p:nvPr>
        </p:nvSpPr>
        <p:spPr>
          <a:xfrm>
            <a:off x="729450" y="2078875"/>
            <a:ext cx="5887800" cy="26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have designed a total of 3 different obstacle courses</a:t>
            </a:r>
            <a:endParaRPr sz="1300"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Each tests different motions of the robot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Made from </a:t>
            </a:r>
            <a:r>
              <a:rPr lang="en"/>
              <a:t>2 sheets of 4’x4’ plywood attached together using hinges 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obstacles made with </a:t>
            </a:r>
            <a:r>
              <a:rPr lang="en"/>
              <a:t>styrofoam</a:t>
            </a:r>
            <a:r>
              <a:rPr lang="en"/>
              <a:t> </a:t>
            </a:r>
            <a:r>
              <a:rPr lang="en"/>
              <a:t>velcroed onto the plywood panels</a:t>
            </a:r>
            <a:endParaRPr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Allow us to quickly switch out obstacles and create different course layouts</a:t>
            </a:r>
            <a:endParaRPr sz="1300"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Allow the course to be more portable</a:t>
            </a:r>
            <a:r>
              <a:rPr lang="en" sz="1300"/>
              <a:t>  </a:t>
            </a:r>
            <a:endParaRPr sz="1300"/>
          </a:p>
        </p:txBody>
      </p:sp>
      <p:pic>
        <p:nvPicPr>
          <p:cNvPr id="271" name="Google Shape;271;p34"/>
          <p:cNvPicPr preferRelativeResize="0"/>
          <p:nvPr/>
        </p:nvPicPr>
        <p:blipFill rotWithShape="1">
          <a:blip r:embed="rId3">
            <a:alphaModFix/>
          </a:blip>
          <a:srcRect b="3947" l="0" r="0" t="0"/>
          <a:stretch/>
        </p:blipFill>
        <p:spPr>
          <a:xfrm>
            <a:off x="6715200" y="464200"/>
            <a:ext cx="2428800" cy="17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4"/>
          <p:cNvPicPr preferRelativeResize="0"/>
          <p:nvPr/>
        </p:nvPicPr>
        <p:blipFill rotWithShape="1">
          <a:blip r:embed="rId4">
            <a:alphaModFix/>
          </a:blip>
          <a:srcRect b="5526" l="0" r="0" t="0"/>
          <a:stretch/>
        </p:blipFill>
        <p:spPr>
          <a:xfrm>
            <a:off x="6715200" y="2174079"/>
            <a:ext cx="2428800" cy="150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4"/>
          <p:cNvPicPr preferRelativeResize="0"/>
          <p:nvPr/>
        </p:nvPicPr>
        <p:blipFill rotWithShape="1">
          <a:blip r:embed="rId5">
            <a:alphaModFix/>
          </a:blip>
          <a:srcRect b="5006" l="0" r="0" t="0"/>
          <a:stretch/>
        </p:blipFill>
        <p:spPr>
          <a:xfrm>
            <a:off x="6715189" y="3665100"/>
            <a:ext cx="2428811" cy="14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100" y="645725"/>
            <a:ext cx="483900" cy="535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/>
          <p:nvPr>
            <p:ph type="title"/>
          </p:nvPr>
        </p:nvSpPr>
        <p:spPr>
          <a:xfrm>
            <a:off x="574750" y="568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Design - Design Overview</a:t>
            </a:r>
            <a:endParaRPr/>
          </a:p>
        </p:txBody>
      </p:sp>
      <p:pic>
        <p:nvPicPr>
          <p:cNvPr id="280" name="Google Shape;2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4925" y="1248275"/>
            <a:ext cx="5486400" cy="3648075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81" name="Google Shape;281;p35"/>
          <p:cNvPicPr preferRelativeResize="0"/>
          <p:nvPr/>
        </p:nvPicPr>
        <p:blipFill rotWithShape="1">
          <a:blip r:embed="rId4">
            <a:alphaModFix/>
          </a:blip>
          <a:srcRect b="0" l="7058" r="6015" t="0"/>
          <a:stretch/>
        </p:blipFill>
        <p:spPr>
          <a:xfrm>
            <a:off x="83100" y="637474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 txBox="1"/>
          <p:nvPr>
            <p:ph type="title"/>
          </p:nvPr>
        </p:nvSpPr>
        <p:spPr>
          <a:xfrm>
            <a:off x="574750" y="568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Design - Microcontroller</a:t>
            </a:r>
            <a:endParaRPr/>
          </a:p>
        </p:txBody>
      </p:sp>
      <p:graphicFrame>
        <p:nvGraphicFramePr>
          <p:cNvPr id="287" name="Google Shape;287;p36"/>
          <p:cNvGraphicFramePr/>
          <p:nvPr/>
        </p:nvGraphicFramePr>
        <p:xfrm>
          <a:off x="3217525" y="1434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{C253D23D-684B-42BB-912D-FDDE048E9592}</a:tableStyleId>
              </a:tblPr>
              <a:tblGrid>
                <a:gridCol w="1111500"/>
                <a:gridCol w="890575"/>
                <a:gridCol w="890575"/>
                <a:gridCol w="1905400"/>
              </a:tblGrid>
              <a:tr h="27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Feature</a:t>
                      </a:r>
                      <a:endParaRPr b="1" sz="10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ATmega328</a:t>
                      </a:r>
                      <a:endParaRPr b="1" sz="10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ATmega2560</a:t>
                      </a:r>
                      <a:endParaRPr b="1" sz="10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Raspberry Pi 4B</a:t>
                      </a:r>
                      <a:endParaRPr b="1" sz="10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Memory</a:t>
                      </a:r>
                      <a:endParaRPr sz="10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32 KB</a:t>
                      </a:r>
                      <a:endParaRPr sz="10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256 KB</a:t>
                      </a:r>
                      <a:endParaRPr sz="10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 GB RAM</a:t>
                      </a:r>
                      <a:endParaRPr sz="10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Clock Speed </a:t>
                      </a:r>
                      <a:endParaRPr sz="10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16 MHz</a:t>
                      </a:r>
                      <a:endParaRPr sz="10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16 MHz</a:t>
                      </a:r>
                      <a:endParaRPr sz="10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1.5 GHz</a:t>
                      </a:r>
                      <a:endParaRPr sz="10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Operating Voltage </a:t>
                      </a:r>
                      <a:endParaRPr sz="10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5V</a:t>
                      </a:r>
                      <a:endParaRPr sz="10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5V</a:t>
                      </a:r>
                      <a:endParaRPr sz="10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4.75 to 5.25</a:t>
                      </a:r>
                      <a:endParaRPr sz="10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Digital I/O Pins</a:t>
                      </a:r>
                      <a:endParaRPr sz="10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14</a:t>
                      </a:r>
                      <a:endParaRPr sz="10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54</a:t>
                      </a:r>
                      <a:endParaRPr sz="10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26</a:t>
                      </a:r>
                      <a:endParaRPr sz="10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Analog Pins</a:t>
                      </a:r>
                      <a:endParaRPr sz="10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</a:t>
                      </a:r>
                      <a:endParaRPr sz="10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16</a:t>
                      </a:r>
                      <a:endParaRPr sz="10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PWM Pins</a:t>
                      </a:r>
                      <a:endParaRPr sz="10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</a:t>
                      </a:r>
                      <a:endParaRPr sz="10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15</a:t>
                      </a:r>
                      <a:endParaRPr sz="10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</a:t>
                      </a:r>
                      <a:endParaRPr sz="10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Operating System</a:t>
                      </a:r>
                      <a:endParaRPr sz="10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N/A</a:t>
                      </a:r>
                      <a:endParaRPr sz="10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N/A</a:t>
                      </a:r>
                      <a:endParaRPr sz="10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Raspbian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Linux</a:t>
                      </a:r>
                      <a:endParaRPr sz="10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8" name="Google Shape;288;p36"/>
          <p:cNvSpPr txBox="1"/>
          <p:nvPr/>
        </p:nvSpPr>
        <p:spPr>
          <a:xfrm>
            <a:off x="139225" y="1376750"/>
            <a:ext cx="30783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ATmega2560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○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Includes enough digital/analog inputs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○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PWM outputs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○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I2C, SPI, UART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9" name="Google Shape;289;p36"/>
          <p:cNvPicPr preferRelativeResize="0"/>
          <p:nvPr/>
        </p:nvPicPr>
        <p:blipFill rotWithShape="1">
          <a:blip r:embed="rId3">
            <a:alphaModFix/>
          </a:blip>
          <a:srcRect b="0" l="7058" r="6015" t="0"/>
          <a:stretch/>
        </p:blipFill>
        <p:spPr>
          <a:xfrm>
            <a:off x="83100" y="637474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"/>
          <p:cNvSpPr txBox="1"/>
          <p:nvPr>
            <p:ph type="title"/>
          </p:nvPr>
        </p:nvSpPr>
        <p:spPr>
          <a:xfrm>
            <a:off x="543825" y="5916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Design - Microcontroller Schematic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5" name="Google Shape;29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2475" y="1017875"/>
            <a:ext cx="3448775" cy="40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7"/>
          <p:cNvSpPr txBox="1"/>
          <p:nvPr/>
        </p:nvSpPr>
        <p:spPr>
          <a:xfrm>
            <a:off x="177900" y="1229950"/>
            <a:ext cx="4138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ICSP programming interface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LEDs for power, serial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Reset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switch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Bypass capacitors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Headers for digital/analog pins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USB serial interface with CH340G and 47589-0001 micro usb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7" name="Google Shape;29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0950" y="2810589"/>
            <a:ext cx="2495925" cy="22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525" y="3133438"/>
            <a:ext cx="1881825" cy="163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7"/>
          <p:cNvPicPr preferRelativeResize="0"/>
          <p:nvPr/>
        </p:nvPicPr>
        <p:blipFill rotWithShape="1">
          <a:blip r:embed="rId6">
            <a:alphaModFix/>
          </a:blip>
          <a:srcRect b="0" l="7058" r="6015" t="0"/>
          <a:stretch/>
        </p:blipFill>
        <p:spPr>
          <a:xfrm>
            <a:off x="83100" y="637474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 txBox="1"/>
          <p:nvPr>
            <p:ph type="title"/>
          </p:nvPr>
        </p:nvSpPr>
        <p:spPr>
          <a:xfrm>
            <a:off x="574750" y="568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Design - Motors / Motor Driver</a:t>
            </a:r>
            <a:endParaRPr/>
          </a:p>
        </p:txBody>
      </p:sp>
      <p:sp>
        <p:nvSpPr>
          <p:cNvPr id="305" name="Google Shape;305;p38"/>
          <p:cNvSpPr txBox="1"/>
          <p:nvPr/>
        </p:nvSpPr>
        <p:spPr>
          <a:xfrm>
            <a:off x="371250" y="1407700"/>
            <a:ext cx="82761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12VDC Squareface Gearmotor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○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Base motor - Drives spool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2x Metal Gearmotor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○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Roller motors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SG90 Servo Motor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○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Gripper 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L293 Motor Driver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○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Used to drive the 3 gearmotors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Motor Encoder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○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Used to detect motor position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6" name="Google Shape;3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1675" y="1407688"/>
            <a:ext cx="22479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8"/>
          <p:cNvPicPr preferRelativeResize="0"/>
          <p:nvPr/>
        </p:nvPicPr>
        <p:blipFill rotWithShape="1">
          <a:blip r:embed="rId4">
            <a:alphaModFix/>
          </a:blip>
          <a:srcRect b="0" l="0" r="0" t="10160"/>
          <a:stretch/>
        </p:blipFill>
        <p:spPr>
          <a:xfrm>
            <a:off x="2050500" y="3320400"/>
            <a:ext cx="4562475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8"/>
          <p:cNvSpPr/>
          <p:nvPr/>
        </p:nvSpPr>
        <p:spPr>
          <a:xfrm>
            <a:off x="3364550" y="4068400"/>
            <a:ext cx="77400" cy="274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9" name="Google Shape;309;p38"/>
          <p:cNvCxnSpPr>
            <a:endCxn id="308" idx="2"/>
          </p:cNvCxnSpPr>
          <p:nvPr/>
        </p:nvCxnSpPr>
        <p:spPr>
          <a:xfrm>
            <a:off x="2304950" y="4084000"/>
            <a:ext cx="1059600" cy="12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0" name="Google Shape;310;p38"/>
          <p:cNvSpPr txBox="1"/>
          <p:nvPr/>
        </p:nvSpPr>
        <p:spPr>
          <a:xfrm>
            <a:off x="1748000" y="3875050"/>
            <a:ext cx="850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Lato"/>
                <a:ea typeface="Lato"/>
                <a:cs typeface="Lato"/>
                <a:sym typeface="Lato"/>
              </a:rPr>
              <a:t>BASE MOTOR</a:t>
            </a:r>
            <a:endParaRPr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1" name="Google Shape;311;p38"/>
          <p:cNvSpPr/>
          <p:nvPr/>
        </p:nvSpPr>
        <p:spPr>
          <a:xfrm>
            <a:off x="6012700" y="4205800"/>
            <a:ext cx="139200" cy="121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8"/>
          <p:cNvSpPr/>
          <p:nvPr/>
        </p:nvSpPr>
        <p:spPr>
          <a:xfrm rot="-2576498">
            <a:off x="6204035" y="4150576"/>
            <a:ext cx="200806" cy="232228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3" name="Google Shape;313;p38"/>
          <p:cNvCxnSpPr/>
          <p:nvPr/>
        </p:nvCxnSpPr>
        <p:spPr>
          <a:xfrm>
            <a:off x="6061675" y="4343200"/>
            <a:ext cx="551400" cy="35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4" name="Google Shape;314;p38"/>
          <p:cNvSpPr txBox="1"/>
          <p:nvPr/>
        </p:nvSpPr>
        <p:spPr>
          <a:xfrm>
            <a:off x="6119825" y="4656175"/>
            <a:ext cx="1059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Lato"/>
                <a:ea typeface="Lato"/>
                <a:cs typeface="Lato"/>
                <a:sym typeface="Lato"/>
              </a:rPr>
              <a:t>GRIPPER MOTOR</a:t>
            </a:r>
            <a:endParaRPr sz="7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5" name="Google Shape;315;p38"/>
          <p:cNvCxnSpPr/>
          <p:nvPr/>
        </p:nvCxnSpPr>
        <p:spPr>
          <a:xfrm>
            <a:off x="6291425" y="4148200"/>
            <a:ext cx="399000" cy="12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6" name="Google Shape;316;p38"/>
          <p:cNvSpPr txBox="1"/>
          <p:nvPr/>
        </p:nvSpPr>
        <p:spPr>
          <a:xfrm>
            <a:off x="6535800" y="4205800"/>
            <a:ext cx="1059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Lato"/>
                <a:ea typeface="Lato"/>
                <a:cs typeface="Lato"/>
                <a:sym typeface="Lato"/>
              </a:rPr>
              <a:t>GRIPPER </a:t>
            </a:r>
            <a:endParaRPr sz="7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7" name="Google Shape;317;p38"/>
          <p:cNvPicPr preferRelativeResize="0"/>
          <p:nvPr/>
        </p:nvPicPr>
        <p:blipFill rotWithShape="1">
          <a:blip r:embed="rId5">
            <a:alphaModFix/>
          </a:blip>
          <a:srcRect b="0" l="7058" r="6015" t="0"/>
          <a:stretch/>
        </p:blipFill>
        <p:spPr>
          <a:xfrm>
            <a:off x="83100" y="637474"/>
            <a:ext cx="483900" cy="551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8" name="Google Shape;31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925" y="3825813"/>
            <a:ext cx="12954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16293" y="1103593"/>
            <a:ext cx="1986000" cy="18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"/>
          <p:cNvSpPr txBox="1"/>
          <p:nvPr>
            <p:ph type="title"/>
          </p:nvPr>
        </p:nvSpPr>
        <p:spPr>
          <a:xfrm>
            <a:off x="574750" y="568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Design -  Motor Schematic</a:t>
            </a:r>
            <a:endParaRPr/>
          </a:p>
        </p:txBody>
      </p:sp>
      <p:pic>
        <p:nvPicPr>
          <p:cNvPr id="325" name="Google Shape;32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275" y="1139975"/>
            <a:ext cx="3278427" cy="373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900" y="2541325"/>
            <a:ext cx="2364675" cy="5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9"/>
          <p:cNvSpPr txBox="1"/>
          <p:nvPr/>
        </p:nvSpPr>
        <p:spPr>
          <a:xfrm>
            <a:off x="1492775" y="3132500"/>
            <a:ext cx="1291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Pins to interface with encoders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8" name="Google Shape;328;p39"/>
          <p:cNvPicPr preferRelativeResize="0"/>
          <p:nvPr/>
        </p:nvPicPr>
        <p:blipFill rotWithShape="1">
          <a:blip r:embed="rId5">
            <a:alphaModFix/>
          </a:blip>
          <a:srcRect b="0" l="7058" r="6015" t="0"/>
          <a:stretch/>
        </p:blipFill>
        <p:spPr>
          <a:xfrm>
            <a:off x="83100" y="637474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0"/>
          <p:cNvSpPr txBox="1"/>
          <p:nvPr>
            <p:ph type="title"/>
          </p:nvPr>
        </p:nvSpPr>
        <p:spPr>
          <a:xfrm>
            <a:off x="574750" y="568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Design -  Motor Design Block Diagram</a:t>
            </a:r>
            <a:endParaRPr/>
          </a:p>
        </p:txBody>
      </p:sp>
      <p:pic>
        <p:nvPicPr>
          <p:cNvPr id="334" name="Google Shape;33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275" y="1596175"/>
            <a:ext cx="6374850" cy="305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8708" y="1737905"/>
            <a:ext cx="1163409" cy="227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0"/>
          <p:cNvPicPr preferRelativeResize="0"/>
          <p:nvPr/>
        </p:nvPicPr>
        <p:blipFill rotWithShape="1">
          <a:blip r:embed="rId5">
            <a:alphaModFix/>
          </a:blip>
          <a:srcRect b="0" l="7058" r="6015" t="0"/>
          <a:stretch/>
        </p:blipFill>
        <p:spPr>
          <a:xfrm>
            <a:off x="83100" y="637474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1"/>
          <p:cNvSpPr txBox="1"/>
          <p:nvPr>
            <p:ph type="title"/>
          </p:nvPr>
        </p:nvSpPr>
        <p:spPr>
          <a:xfrm>
            <a:off x="574750" y="568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Design - Altitude Sensor </a:t>
            </a:r>
            <a:endParaRPr/>
          </a:p>
        </p:txBody>
      </p:sp>
      <p:sp>
        <p:nvSpPr>
          <p:cNvPr id="342" name="Google Shape;342;p41"/>
          <p:cNvSpPr txBox="1"/>
          <p:nvPr/>
        </p:nvSpPr>
        <p:spPr>
          <a:xfrm>
            <a:off x="641975" y="1392225"/>
            <a:ext cx="4315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spcBef>
                <a:spcPts val="100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sz="1200"/>
              <a:t>MPL3115A2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Sends Altitude data to Atmega2560, which then sends it to Raspberry Pi over USB serial to be displayed on GUI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Placed on worm cap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343" name="Google Shape;343;p41"/>
          <p:cNvGraphicFramePr/>
          <p:nvPr/>
        </p:nvGraphicFramePr>
        <p:xfrm>
          <a:off x="6960950" y="2028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{35338BF3-BDA1-4624-A5C0-80F5480EEB65}</a:tableStyleId>
              </a:tblPr>
              <a:tblGrid>
                <a:gridCol w="1060000"/>
                <a:gridCol w="904650"/>
              </a:tblGrid>
              <a:tr h="273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4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b="1" lang="en" sz="800"/>
                        <a:t>Parameter</a:t>
                      </a:r>
                      <a:endParaRPr b="1" sz="8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4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b="1" lang="en" sz="800"/>
                        <a:t>Value</a:t>
                      </a:r>
                      <a:endParaRPr b="1" sz="800"/>
                    </a:p>
                  </a:txBody>
                  <a:tcPr marT="63500" marB="63500" marR="63500" marL="63500"/>
                </a:tc>
              </a:tr>
              <a:tr h="27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800"/>
                        <a:t>Supply Voltage</a:t>
                      </a:r>
                      <a:endParaRPr sz="8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800"/>
                        <a:t>1.62V - 3.6V</a:t>
                      </a:r>
                      <a:endParaRPr sz="800"/>
                    </a:p>
                  </a:txBody>
                  <a:tcPr marT="63500" marB="63500" marR="63500" marL="63500"/>
                </a:tc>
              </a:tr>
              <a:tr h="27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800"/>
                        <a:t>Operating Voltage</a:t>
                      </a:r>
                      <a:endParaRPr sz="8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800"/>
                        <a:t>1.95V - 3.6V</a:t>
                      </a:r>
                      <a:endParaRPr sz="800"/>
                    </a:p>
                  </a:txBody>
                  <a:tcPr marT="63500" marB="63500" marR="63500" marL="63500"/>
                </a:tc>
              </a:tr>
              <a:tr h="27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800"/>
                        <a:t>Serial Interfaces</a:t>
                      </a:r>
                      <a:endParaRPr sz="8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800"/>
                        <a:t>I2C</a:t>
                      </a:r>
                      <a:endParaRPr sz="800"/>
                    </a:p>
                  </a:txBody>
                  <a:tcPr marT="63500" marB="63500" marR="63500" marL="63500"/>
                </a:tc>
              </a:tr>
              <a:tr h="27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800"/>
                        <a:t>Integrated Current</a:t>
                      </a:r>
                      <a:endParaRPr sz="8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800"/>
                        <a:t>40 uA</a:t>
                      </a:r>
                      <a:endParaRPr sz="800"/>
                    </a:p>
                  </a:txBody>
                  <a:tcPr marT="63500" marB="63500" marR="63500" marL="63500"/>
                </a:tc>
              </a:tr>
              <a:tr h="27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800"/>
                        <a:t>SCL Clock Frequency</a:t>
                      </a:r>
                      <a:endParaRPr sz="8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800"/>
                        <a:t>400 kHz</a:t>
                      </a:r>
                      <a:endParaRPr sz="800"/>
                    </a:p>
                  </a:txBody>
                  <a:tcPr marT="63500" marB="63500" marR="63500" marL="63500"/>
                </a:tc>
              </a:tr>
              <a:tr h="390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800"/>
                        <a:t>Operating Temperature (</a:t>
                      </a:r>
                      <a:r>
                        <a:rPr lang="en" sz="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°</a:t>
                      </a:r>
                      <a:r>
                        <a:rPr lang="en" sz="800"/>
                        <a:t>C)</a:t>
                      </a:r>
                      <a:endParaRPr sz="8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800"/>
                        <a:t>-40 - 85</a:t>
                      </a:r>
                      <a:endParaRPr sz="800"/>
                    </a:p>
                  </a:txBody>
                  <a:tcPr marT="63500" marB="63500" marR="63500" marL="63500"/>
                </a:tc>
              </a:tr>
              <a:tr h="27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800"/>
                        <a:t>Current Consumption</a:t>
                      </a:r>
                      <a:endParaRPr sz="8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800"/>
                        <a:t>2 mA</a:t>
                      </a:r>
                      <a:endParaRPr sz="8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344" name="Google Shape;34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775" y="3144100"/>
            <a:ext cx="3104600" cy="164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3041" y="3105350"/>
            <a:ext cx="2679456" cy="17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1"/>
          <p:cNvPicPr preferRelativeResize="0"/>
          <p:nvPr/>
        </p:nvPicPr>
        <p:blipFill rotWithShape="1">
          <a:blip r:embed="rId5">
            <a:alphaModFix/>
          </a:blip>
          <a:srcRect b="0" l="7058" r="6015" t="0"/>
          <a:stretch/>
        </p:blipFill>
        <p:spPr>
          <a:xfrm>
            <a:off x="83100" y="637474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2200" y="3627150"/>
            <a:ext cx="4943201" cy="115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687350" y="1853850"/>
            <a:ext cx="4036800" cy="27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Building a soft, autonomous  vine robot that navigates through tight spaces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Design a user-in-the-loop system through interaction via joystick for navigation using sensory feedback</a:t>
            </a:r>
            <a:endParaRPr sz="14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4724150" y="1853850"/>
            <a:ext cx="4036800" cy="27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Uses a light source to guide the vine robot through a designed obstacle course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Uses pneumatically controlled tubing to navigate turns, tight areas, rough terrain, and elevations</a:t>
            </a:r>
            <a:endParaRPr sz="1400"/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4">
            <a:alphaModFix/>
          </a:blip>
          <a:srcRect b="0" l="19133" r="19126" t="10960"/>
          <a:stretch/>
        </p:blipFill>
        <p:spPr>
          <a:xfrm>
            <a:off x="83093" y="637475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2"/>
          <p:cNvSpPr txBox="1"/>
          <p:nvPr>
            <p:ph type="title"/>
          </p:nvPr>
        </p:nvSpPr>
        <p:spPr>
          <a:xfrm>
            <a:off x="574750" y="568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Design - Logic Level Conversion</a:t>
            </a:r>
            <a:endParaRPr/>
          </a:p>
        </p:txBody>
      </p:sp>
      <p:sp>
        <p:nvSpPr>
          <p:cNvPr id="352" name="Google Shape;352;p42"/>
          <p:cNvSpPr txBox="1"/>
          <p:nvPr/>
        </p:nvSpPr>
        <p:spPr>
          <a:xfrm>
            <a:off x="495025" y="1361275"/>
            <a:ext cx="4077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Atmega2560 is a 5V device so the 3.3V Altitude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sensor requires level conversion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Used BSS138 N-channel FET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I2C pins converted to 3.3V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PCB has outputs for SDA, SCL, and 3.3V for sensor to interface with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3" name="Google Shape;3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25" y="1256000"/>
            <a:ext cx="4138359" cy="373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9550" y="2875150"/>
            <a:ext cx="2211238" cy="199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2"/>
          <p:cNvPicPr preferRelativeResize="0"/>
          <p:nvPr/>
        </p:nvPicPr>
        <p:blipFill rotWithShape="1">
          <a:blip r:embed="rId5">
            <a:alphaModFix/>
          </a:blip>
          <a:srcRect b="0" l="7058" r="6015" t="0"/>
          <a:stretch/>
        </p:blipFill>
        <p:spPr>
          <a:xfrm>
            <a:off x="83100" y="637474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3"/>
          <p:cNvSpPr txBox="1"/>
          <p:nvPr>
            <p:ph type="title"/>
          </p:nvPr>
        </p:nvSpPr>
        <p:spPr>
          <a:xfrm>
            <a:off x="574750" y="568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Design - Autonomous Navigation</a:t>
            </a:r>
            <a:endParaRPr/>
          </a:p>
        </p:txBody>
      </p:sp>
      <p:sp>
        <p:nvSpPr>
          <p:cNvPr id="361" name="Google Shape;361;p43"/>
          <p:cNvSpPr txBox="1"/>
          <p:nvPr/>
        </p:nvSpPr>
        <p:spPr>
          <a:xfrm>
            <a:off x="495025" y="1525050"/>
            <a:ext cx="5337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Phototransistors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Will be used to return light data to the Raspberry Pi, which will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assist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with autonomously following the light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2" name="Google Shape;362;p43"/>
          <p:cNvSpPr txBox="1"/>
          <p:nvPr/>
        </p:nvSpPr>
        <p:spPr>
          <a:xfrm>
            <a:off x="574750" y="3041575"/>
            <a:ext cx="5337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USB Camera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RunCam Phoenix 2 Micro Camera to give live video feed to the user, a video feed that will be processed using OpenCV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3" name="Google Shape;36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7175" y="2144925"/>
            <a:ext cx="190500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3"/>
          <p:cNvSpPr txBox="1"/>
          <p:nvPr/>
        </p:nvSpPr>
        <p:spPr>
          <a:xfrm>
            <a:off x="5976550" y="38572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Worm Cap with Phototransistors Depicted in Blue</a:t>
            </a:r>
            <a:endParaRPr/>
          </a:p>
        </p:txBody>
      </p:sp>
      <p:pic>
        <p:nvPicPr>
          <p:cNvPr id="365" name="Google Shape;365;p43"/>
          <p:cNvPicPr preferRelativeResize="0"/>
          <p:nvPr/>
        </p:nvPicPr>
        <p:blipFill rotWithShape="1">
          <a:blip r:embed="rId4">
            <a:alphaModFix/>
          </a:blip>
          <a:srcRect b="0" l="7058" r="6015" t="0"/>
          <a:stretch/>
        </p:blipFill>
        <p:spPr>
          <a:xfrm>
            <a:off x="83100" y="637474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4"/>
          <p:cNvSpPr txBox="1"/>
          <p:nvPr>
            <p:ph type="title"/>
          </p:nvPr>
        </p:nvSpPr>
        <p:spPr>
          <a:xfrm>
            <a:off x="574750" y="568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Design - Pneumatic Control</a:t>
            </a:r>
            <a:endParaRPr/>
          </a:p>
        </p:txBody>
      </p:sp>
      <p:sp>
        <p:nvSpPr>
          <p:cNvPr id="371" name="Google Shape;371;p44"/>
          <p:cNvSpPr txBox="1"/>
          <p:nvPr/>
        </p:nvSpPr>
        <p:spPr>
          <a:xfrm>
            <a:off x="495025" y="1361275"/>
            <a:ext cx="4137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Worm will have 4 pneumatics used to inflate and deflate the tubes.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 controller circuit is designed to control the solenoids and pneumatics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TIP120 darlington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transistors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are used to control the current flow to the 12V solenoids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TIP120, 2.2k resistor, 1N4933RLG diode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Digital high will complete the circuit, turning on solenoid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2" name="Google Shape;37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2675" y="1170925"/>
            <a:ext cx="3956390" cy="37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150" y="3657387"/>
            <a:ext cx="2129150" cy="10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8800" y="3579696"/>
            <a:ext cx="2030375" cy="11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4"/>
          <p:cNvPicPr preferRelativeResize="0"/>
          <p:nvPr/>
        </p:nvPicPr>
        <p:blipFill rotWithShape="1">
          <a:blip r:embed="rId6">
            <a:alphaModFix/>
          </a:blip>
          <a:srcRect b="0" l="7058" r="6015" t="0"/>
          <a:stretch/>
        </p:blipFill>
        <p:spPr>
          <a:xfrm>
            <a:off x="83100" y="637474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 </a:t>
            </a:r>
            <a:endParaRPr/>
          </a:p>
        </p:txBody>
      </p:sp>
      <p:pic>
        <p:nvPicPr>
          <p:cNvPr id="381" name="Google Shape;381;p45"/>
          <p:cNvPicPr preferRelativeResize="0"/>
          <p:nvPr/>
        </p:nvPicPr>
        <p:blipFill rotWithShape="1">
          <a:blip r:embed="rId3">
            <a:alphaModFix/>
          </a:blip>
          <a:srcRect b="23741" l="0" r="0" t="27913"/>
          <a:stretch/>
        </p:blipFill>
        <p:spPr>
          <a:xfrm>
            <a:off x="5137600" y="3955900"/>
            <a:ext cx="1273400" cy="5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5"/>
          <p:cNvSpPr txBox="1"/>
          <p:nvPr/>
        </p:nvSpPr>
        <p:spPr>
          <a:xfrm>
            <a:off x="4936300" y="4344700"/>
            <a:ext cx="325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3" name="Google Shape;38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9700" y="3456225"/>
            <a:ext cx="1219725" cy="134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7000" y="3859475"/>
            <a:ext cx="535200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98900" y="3678150"/>
            <a:ext cx="996901" cy="99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9925" y="1927588"/>
            <a:ext cx="8427753" cy="134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5"/>
          <p:cNvPicPr preferRelativeResize="0"/>
          <p:nvPr/>
        </p:nvPicPr>
        <p:blipFill rotWithShape="1">
          <a:blip r:embed="rId8">
            <a:alphaModFix/>
          </a:blip>
          <a:srcRect b="0" l="19133" r="19126" t="10960"/>
          <a:stretch/>
        </p:blipFill>
        <p:spPr>
          <a:xfrm>
            <a:off x="83093" y="637475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Design Block Diagram</a:t>
            </a:r>
            <a:endParaRPr/>
          </a:p>
        </p:txBody>
      </p:sp>
      <p:sp>
        <p:nvSpPr>
          <p:cNvPr id="393" name="Google Shape;393;p46"/>
          <p:cNvSpPr txBox="1"/>
          <p:nvPr/>
        </p:nvSpPr>
        <p:spPr>
          <a:xfrm>
            <a:off x="729450" y="1967175"/>
            <a:ext cx="35136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Will power the robot using a 12V car battery which will be charged by  a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4 amp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car battery charger.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 12V power will step down to 5V to power the raspberry pi and atmega and a 5V  steps down to a 3.3V to power our altitude sensor.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94" name="Google Shape;39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219963"/>
            <a:ext cx="4147306" cy="183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6"/>
          <p:cNvPicPr preferRelativeResize="0"/>
          <p:nvPr/>
        </p:nvPicPr>
        <p:blipFill rotWithShape="1">
          <a:blip r:embed="rId4">
            <a:alphaModFix/>
          </a:blip>
          <a:srcRect b="0" l="19133" r="19126" t="10960"/>
          <a:stretch/>
        </p:blipFill>
        <p:spPr>
          <a:xfrm>
            <a:off x="83093" y="637475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7"/>
          <p:cNvSpPr txBox="1"/>
          <p:nvPr>
            <p:ph type="title"/>
          </p:nvPr>
        </p:nvSpPr>
        <p:spPr>
          <a:xfrm>
            <a:off x="574750" y="568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Design - Power Conversion</a:t>
            </a:r>
            <a:endParaRPr/>
          </a:p>
        </p:txBody>
      </p:sp>
      <p:sp>
        <p:nvSpPr>
          <p:cNvPr id="401" name="Google Shape;401;p47"/>
          <p:cNvSpPr txBox="1"/>
          <p:nvPr/>
        </p:nvSpPr>
        <p:spPr>
          <a:xfrm>
            <a:off x="247500" y="1256000"/>
            <a:ext cx="46176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PCB takes 7-28VDC, converts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to 12V, 5V, 3.3V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12V used to power motors and pneumatics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5V used to power MCU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3.3V used to power altitude sensor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PJ-002A Power jack for power input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ADP160 for 5V to 3.3V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R-78E5 for 7-28V to 12V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Added extra power outputs with TB003 terminal blocks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02" name="Google Shape;40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9175" y="1256000"/>
            <a:ext cx="4082426" cy="295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750" y="3302500"/>
            <a:ext cx="4878125" cy="184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7"/>
          <p:cNvPicPr preferRelativeResize="0"/>
          <p:nvPr/>
        </p:nvPicPr>
        <p:blipFill rotWithShape="1">
          <a:blip r:embed="rId5">
            <a:alphaModFix/>
          </a:blip>
          <a:srcRect b="0" l="19133" r="19126" t="10960"/>
          <a:stretch/>
        </p:blipFill>
        <p:spPr>
          <a:xfrm>
            <a:off x="83093" y="637475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8"/>
          <p:cNvSpPr txBox="1"/>
          <p:nvPr>
            <p:ph type="title"/>
          </p:nvPr>
        </p:nvSpPr>
        <p:spPr>
          <a:xfrm>
            <a:off x="574750" y="568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Design - PCB Schematic</a:t>
            </a:r>
            <a:endParaRPr/>
          </a:p>
        </p:txBody>
      </p:sp>
      <p:sp>
        <p:nvSpPr>
          <p:cNvPr id="410" name="Google Shape;410;p48"/>
          <p:cNvSpPr txBox="1"/>
          <p:nvPr/>
        </p:nvSpPr>
        <p:spPr>
          <a:xfrm>
            <a:off x="1694550" y="1225325"/>
            <a:ext cx="575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Includes integrated schematics for all hardware, located at base of worm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11" name="Google Shape;41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474" y="1544625"/>
            <a:ext cx="6372974" cy="356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8"/>
          <p:cNvPicPr preferRelativeResize="0"/>
          <p:nvPr/>
        </p:nvPicPr>
        <p:blipFill rotWithShape="1">
          <a:blip r:embed="rId4">
            <a:alphaModFix/>
          </a:blip>
          <a:srcRect b="0" l="7058" r="6015" t="0"/>
          <a:stretch/>
        </p:blipFill>
        <p:spPr>
          <a:xfrm>
            <a:off x="83100" y="637474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9"/>
          <p:cNvSpPr txBox="1"/>
          <p:nvPr>
            <p:ph type="title"/>
          </p:nvPr>
        </p:nvSpPr>
        <p:spPr>
          <a:xfrm>
            <a:off x="567000" y="5769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Design - PCB Layout</a:t>
            </a:r>
            <a:endParaRPr/>
          </a:p>
        </p:txBody>
      </p:sp>
      <p:pic>
        <p:nvPicPr>
          <p:cNvPr id="418" name="Google Shape;418;p49"/>
          <p:cNvPicPr preferRelativeResize="0"/>
          <p:nvPr/>
        </p:nvPicPr>
        <p:blipFill rotWithShape="1">
          <a:blip r:embed="rId3">
            <a:alphaModFix/>
          </a:blip>
          <a:srcRect b="0" l="-1190" r="1189" t="0"/>
          <a:stretch/>
        </p:blipFill>
        <p:spPr>
          <a:xfrm>
            <a:off x="-81751" y="1303712"/>
            <a:ext cx="4657226" cy="347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5482" y="1303700"/>
            <a:ext cx="4689344" cy="34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9"/>
          <p:cNvPicPr preferRelativeResize="0"/>
          <p:nvPr/>
        </p:nvPicPr>
        <p:blipFill rotWithShape="1">
          <a:blip r:embed="rId5">
            <a:alphaModFix/>
          </a:blip>
          <a:srcRect b="0" l="7058" r="6015" t="0"/>
          <a:stretch/>
        </p:blipFill>
        <p:spPr>
          <a:xfrm>
            <a:off x="83100" y="637474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0"/>
          <p:cNvSpPr txBox="1"/>
          <p:nvPr>
            <p:ph type="title"/>
          </p:nvPr>
        </p:nvSpPr>
        <p:spPr>
          <a:xfrm>
            <a:off x="574750" y="568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Design - PCB 3D Model</a:t>
            </a:r>
            <a:endParaRPr/>
          </a:p>
        </p:txBody>
      </p:sp>
      <p:pic>
        <p:nvPicPr>
          <p:cNvPr id="426" name="Google Shape;42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900" y="1163175"/>
            <a:ext cx="5339542" cy="37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0"/>
          <p:cNvPicPr preferRelativeResize="0"/>
          <p:nvPr/>
        </p:nvPicPr>
        <p:blipFill rotWithShape="1">
          <a:blip r:embed="rId4">
            <a:alphaModFix/>
          </a:blip>
          <a:srcRect b="0" l="7058" r="6015" t="0"/>
          <a:stretch/>
        </p:blipFill>
        <p:spPr>
          <a:xfrm>
            <a:off x="83100" y="637474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Controller Board</a:t>
            </a:r>
            <a:endParaRPr/>
          </a:p>
        </p:txBody>
      </p:sp>
      <p:sp>
        <p:nvSpPr>
          <p:cNvPr id="433" name="Google Shape;433;p51"/>
          <p:cNvSpPr txBox="1"/>
          <p:nvPr>
            <p:ph idx="1" type="body"/>
          </p:nvPr>
        </p:nvSpPr>
        <p:spPr>
          <a:xfrm>
            <a:off x="729450" y="2078875"/>
            <a:ext cx="4196700" cy="24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434" name="Google Shape;43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699" y="3409950"/>
            <a:ext cx="2023575" cy="17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6425" y="3409975"/>
            <a:ext cx="2163951" cy="165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5100" y="3834050"/>
            <a:ext cx="535200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12875" y="3774163"/>
            <a:ext cx="996901" cy="99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1425" y="2024824"/>
            <a:ext cx="8249449" cy="11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51"/>
          <p:cNvPicPr preferRelativeResize="0"/>
          <p:nvPr/>
        </p:nvPicPr>
        <p:blipFill rotWithShape="1">
          <a:blip r:embed="rId8">
            <a:alphaModFix/>
          </a:blip>
          <a:srcRect b="0" l="7058" r="6015" t="0"/>
          <a:stretch/>
        </p:blipFill>
        <p:spPr>
          <a:xfrm>
            <a:off x="83100" y="637474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asked ourselves  two questions:</a:t>
            </a:r>
            <a:endParaRPr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What if nature and other animals can contribute to the advancement of robotics?</a:t>
            </a:r>
            <a:endParaRPr sz="1300"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How do we create a device that can go through hard-to-reach places?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Soft r</a:t>
            </a:r>
            <a:r>
              <a:rPr lang="en"/>
              <a:t>obotics aims to operate where regular robots cannot </a:t>
            </a:r>
            <a:endParaRPr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Archeological studies require assistance to navigate small ducts </a:t>
            </a:r>
            <a:endParaRPr sz="1300"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Object</a:t>
            </a:r>
            <a:r>
              <a:rPr lang="en" sz="1300"/>
              <a:t> retrieval and delivery during disasters </a:t>
            </a:r>
            <a:endParaRPr sz="1300"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Medical robots must operate in delicate environments </a:t>
            </a:r>
            <a:endParaRPr sz="1300"/>
          </a:p>
        </p:txBody>
      </p:sp>
      <p:sp>
        <p:nvSpPr>
          <p:cNvPr id="119" name="Google Shape;119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pic>
        <p:nvPicPr>
          <p:cNvPr id="120" name="Google Shape;12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7450" y="3675725"/>
            <a:ext cx="2412125" cy="13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7450" y="708850"/>
            <a:ext cx="2074000" cy="14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5">
            <a:alphaModFix/>
          </a:blip>
          <a:srcRect b="0" l="19133" r="19126" t="10960"/>
          <a:stretch/>
        </p:blipFill>
        <p:spPr>
          <a:xfrm>
            <a:off x="83093" y="637475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Design</a:t>
            </a:r>
            <a:endParaRPr/>
          </a:p>
        </p:txBody>
      </p:sp>
      <p:sp>
        <p:nvSpPr>
          <p:cNvPr id="445" name="Google Shape;445;p52"/>
          <p:cNvSpPr txBox="1"/>
          <p:nvPr>
            <p:ph idx="1" type="body"/>
          </p:nvPr>
        </p:nvSpPr>
        <p:spPr>
          <a:xfrm>
            <a:off x="729450" y="1853850"/>
            <a:ext cx="35898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Facilitates communication between project components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Allows User Interaction and feedback from sensors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Handles Computer Vision aspect for autonomous navigation</a:t>
            </a:r>
            <a:endParaRPr/>
          </a:p>
        </p:txBody>
      </p:sp>
      <p:pic>
        <p:nvPicPr>
          <p:cNvPr id="446" name="Google Shape;446;p52"/>
          <p:cNvPicPr preferRelativeResize="0"/>
          <p:nvPr/>
        </p:nvPicPr>
        <p:blipFill rotWithShape="1">
          <a:blip r:embed="rId3">
            <a:alphaModFix/>
          </a:blip>
          <a:srcRect b="4594" l="0" r="0" t="3704"/>
          <a:stretch/>
        </p:blipFill>
        <p:spPr>
          <a:xfrm>
            <a:off x="4495800" y="1423375"/>
            <a:ext cx="46482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2"/>
          <p:cNvSpPr txBox="1"/>
          <p:nvPr/>
        </p:nvSpPr>
        <p:spPr>
          <a:xfrm>
            <a:off x="5946150" y="918450"/>
            <a:ext cx="174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Overall Diagram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8" name="Google Shape;448;p52"/>
          <p:cNvPicPr preferRelativeResize="0"/>
          <p:nvPr/>
        </p:nvPicPr>
        <p:blipFill rotWithShape="1">
          <a:blip r:embed="rId4">
            <a:alphaModFix/>
          </a:blip>
          <a:srcRect b="4388" l="0" r="0" t="0"/>
          <a:stretch/>
        </p:blipFill>
        <p:spPr>
          <a:xfrm>
            <a:off x="83100" y="637468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Interface</a:t>
            </a:r>
            <a:endParaRPr/>
          </a:p>
        </p:txBody>
      </p:sp>
      <p:sp>
        <p:nvSpPr>
          <p:cNvPr id="454" name="Google Shape;454;p53"/>
          <p:cNvSpPr txBox="1"/>
          <p:nvPr>
            <p:ph idx="1" type="body"/>
          </p:nvPr>
        </p:nvSpPr>
        <p:spPr>
          <a:xfrm>
            <a:off x="605275" y="1933975"/>
            <a:ext cx="3842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Implemented using PyQt Python Framework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Presents user with live feedback from all sensors 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Uses feedback from camera so the user can navigate 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Allows mode switching between manual and autonomous mode </a:t>
            </a:r>
            <a:endParaRPr/>
          </a:p>
        </p:txBody>
      </p:sp>
      <p:pic>
        <p:nvPicPr>
          <p:cNvPr id="455" name="Google Shape;455;p53"/>
          <p:cNvPicPr preferRelativeResize="0"/>
          <p:nvPr/>
        </p:nvPicPr>
        <p:blipFill rotWithShape="1">
          <a:blip r:embed="rId3">
            <a:alphaModFix/>
          </a:blip>
          <a:srcRect b="12480" l="12091" r="13998" t="0"/>
          <a:stretch/>
        </p:blipFill>
        <p:spPr>
          <a:xfrm>
            <a:off x="4934975" y="1011425"/>
            <a:ext cx="3942025" cy="384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53"/>
          <p:cNvPicPr preferRelativeResize="0"/>
          <p:nvPr/>
        </p:nvPicPr>
        <p:blipFill rotWithShape="1">
          <a:blip r:embed="rId4">
            <a:alphaModFix/>
          </a:blip>
          <a:srcRect b="4388" l="0" r="0" t="0"/>
          <a:stretch/>
        </p:blipFill>
        <p:spPr>
          <a:xfrm>
            <a:off x="83100" y="637468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Manual vs Autonomous Mode</a:t>
            </a:r>
            <a:endParaRPr/>
          </a:p>
        </p:txBody>
      </p:sp>
      <p:sp>
        <p:nvSpPr>
          <p:cNvPr id="462" name="Google Shape;462;p54"/>
          <p:cNvSpPr txBox="1"/>
          <p:nvPr>
            <p:ph idx="1" type="body"/>
          </p:nvPr>
        </p:nvSpPr>
        <p:spPr>
          <a:xfrm>
            <a:off x="729450" y="2078875"/>
            <a:ext cx="35334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Manual Mode:</a:t>
            </a:r>
            <a:endParaRPr b="1"/>
          </a:p>
          <a:p>
            <a:pPr indent="-3111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Joystick controller </a:t>
            </a:r>
            <a:r>
              <a:rPr lang="en"/>
              <a:t>sends signals to PCB board which controls pneumatics and motors 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Sensors interact with the Raspberry Pi to report information back to the UI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463" name="Google Shape;463;p54"/>
          <p:cNvPicPr preferRelativeResize="0"/>
          <p:nvPr/>
        </p:nvPicPr>
        <p:blipFill rotWithShape="1">
          <a:blip r:embed="rId3">
            <a:alphaModFix/>
          </a:blip>
          <a:srcRect b="61565" l="0" r="0" t="757"/>
          <a:stretch/>
        </p:blipFill>
        <p:spPr>
          <a:xfrm>
            <a:off x="4356050" y="2231275"/>
            <a:ext cx="4572000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54"/>
          <p:cNvPicPr preferRelativeResize="0"/>
          <p:nvPr/>
        </p:nvPicPr>
        <p:blipFill rotWithShape="1">
          <a:blip r:embed="rId4">
            <a:alphaModFix/>
          </a:blip>
          <a:srcRect b="4388" l="0" r="0" t="0"/>
          <a:stretch/>
        </p:blipFill>
        <p:spPr>
          <a:xfrm>
            <a:off x="83100" y="637468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Manual vs Autonomous Mode</a:t>
            </a:r>
            <a:endParaRPr/>
          </a:p>
        </p:txBody>
      </p:sp>
      <p:sp>
        <p:nvSpPr>
          <p:cNvPr id="470" name="Google Shape;470;p55"/>
          <p:cNvSpPr txBox="1"/>
          <p:nvPr>
            <p:ph idx="1" type="body"/>
          </p:nvPr>
        </p:nvSpPr>
        <p:spPr>
          <a:xfrm>
            <a:off x="729450" y="2078875"/>
            <a:ext cx="3591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Autonomous </a:t>
            </a:r>
            <a:r>
              <a:rPr b="1" lang="en"/>
              <a:t>Mode:</a:t>
            </a:r>
            <a:endParaRPr b="1"/>
          </a:p>
          <a:p>
            <a:pPr indent="-3111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Raspberry Pi handles heavy CV computation 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PCB gets the growth signal from algorithm and controls motors and pneumatics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Sensors and camera send feedback to UI</a:t>
            </a:r>
            <a:endParaRPr/>
          </a:p>
        </p:txBody>
      </p:sp>
      <p:pic>
        <p:nvPicPr>
          <p:cNvPr id="471" name="Google Shape;471;p55"/>
          <p:cNvPicPr preferRelativeResize="0"/>
          <p:nvPr/>
        </p:nvPicPr>
        <p:blipFill rotWithShape="1">
          <a:blip r:embed="rId3">
            <a:alphaModFix/>
          </a:blip>
          <a:srcRect b="4151" l="0" r="0" t="50570"/>
          <a:stretch/>
        </p:blipFill>
        <p:spPr>
          <a:xfrm>
            <a:off x="4503625" y="2089150"/>
            <a:ext cx="4518750" cy="2240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55"/>
          <p:cNvPicPr preferRelativeResize="0"/>
          <p:nvPr/>
        </p:nvPicPr>
        <p:blipFill rotWithShape="1">
          <a:blip r:embed="rId4">
            <a:alphaModFix/>
          </a:blip>
          <a:srcRect b="4388" l="0" r="0" t="0"/>
          <a:stretch/>
        </p:blipFill>
        <p:spPr>
          <a:xfrm>
            <a:off x="83100" y="637468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6"/>
          <p:cNvSpPr txBox="1"/>
          <p:nvPr>
            <p:ph type="title"/>
          </p:nvPr>
        </p:nvSpPr>
        <p:spPr>
          <a:xfrm>
            <a:off x="248750" y="13277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Vision</a:t>
            </a:r>
            <a:endParaRPr/>
          </a:p>
        </p:txBody>
      </p:sp>
      <p:graphicFrame>
        <p:nvGraphicFramePr>
          <p:cNvPr id="478" name="Google Shape;478;p56"/>
          <p:cNvGraphicFramePr/>
          <p:nvPr/>
        </p:nvGraphicFramePr>
        <p:xfrm>
          <a:off x="352338" y="19641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{53D37CD8-37B5-46B5-AFEF-2131C7B83B39}</a:tableStyleId>
              </a:tblPr>
              <a:tblGrid>
                <a:gridCol w="1774325"/>
                <a:gridCol w="6809200"/>
              </a:tblGrid>
              <a:tr h="5266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200"/>
                        <a:t>Boosting Tracker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200"/>
                        <a:t>Based on the AdaBoost ML algorithm. Trained at runtime. Takes time to learn the positive and negative examples of the object. Generally, really slow since it is over a decade old.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371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200"/>
                        <a:t>CSRT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200"/>
                        <a:t>Trains correlation filters with compressed features. Slower than KCF algorithms, very robust to unpredictable motion. Recovers from failures not including failures from total object occlusion.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5371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200"/>
                        <a:t>KCF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200"/>
                        <a:t>Trains a filter with patches containing the object and nearby patches. Faster than CRST, adapts to scale and rotation, does not recover well from failures or total object occlusion.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022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200"/>
                        <a:t>TLD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200"/>
                        <a:t>Trains a classifier used to re-detect the object and correct tracking errors. Recovers from full occlusion, adapts to scale and deformation. Reports lots of false positives, does not report failures.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2537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200"/>
                        <a:t>MedianFlow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200"/>
                        <a:t>Tracks both forward and backward displacement of objects, measures the difference between the trajectories. Good at reporting failures but it can fail if there is a quick change in motion.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79" name="Google Shape;479;p56"/>
          <p:cNvPicPr preferRelativeResize="0"/>
          <p:nvPr/>
        </p:nvPicPr>
        <p:blipFill rotWithShape="1">
          <a:blip r:embed="rId3">
            <a:alphaModFix/>
          </a:blip>
          <a:srcRect b="4388" l="0" r="0" t="0"/>
          <a:stretch/>
        </p:blipFill>
        <p:spPr>
          <a:xfrm>
            <a:off x="83100" y="637468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Vision</a:t>
            </a:r>
            <a:endParaRPr/>
          </a:p>
        </p:txBody>
      </p:sp>
      <p:sp>
        <p:nvSpPr>
          <p:cNvPr id="485" name="Google Shape;485;p57"/>
          <p:cNvSpPr txBox="1"/>
          <p:nvPr>
            <p:ph idx="1" type="body"/>
          </p:nvPr>
        </p:nvSpPr>
        <p:spPr>
          <a:xfrm>
            <a:off x="729450" y="2078875"/>
            <a:ext cx="3842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0480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OpenCV focuses on Image Processing, Video Capturing, and analysis including Face Detection and Object Detection.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Cross-platform open-source library that provides tools for any kind of image and video processing.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Important modules: .imgproc, .vid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eo, .Videoio and .imgcodecs.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6" name="Google Shape;48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3575" y="1583950"/>
            <a:ext cx="1395700" cy="14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9675" y="2995150"/>
            <a:ext cx="1612775" cy="1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57"/>
          <p:cNvPicPr preferRelativeResize="0"/>
          <p:nvPr/>
        </p:nvPicPr>
        <p:blipFill rotWithShape="1">
          <a:blip r:embed="rId5">
            <a:alphaModFix/>
          </a:blip>
          <a:srcRect b="4388" l="0" r="0" t="0"/>
          <a:stretch/>
        </p:blipFill>
        <p:spPr>
          <a:xfrm>
            <a:off x="83100" y="637468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 Tracking</a:t>
            </a:r>
            <a:endParaRPr/>
          </a:p>
        </p:txBody>
      </p:sp>
      <p:sp>
        <p:nvSpPr>
          <p:cNvPr id="494" name="Google Shape;494;p58"/>
          <p:cNvSpPr txBox="1"/>
          <p:nvPr>
            <p:ph idx="1" type="body"/>
          </p:nvPr>
        </p:nvSpPr>
        <p:spPr>
          <a:xfrm>
            <a:off x="563875" y="2078888"/>
            <a:ext cx="3482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Will implement an a frame-related grid that allows the tracking algorithm to determine which way the robot should move so the object is centered and reachable </a:t>
            </a:r>
            <a:endParaRPr/>
          </a:p>
        </p:txBody>
      </p:sp>
      <p:pic>
        <p:nvPicPr>
          <p:cNvPr id="495" name="Google Shape;495;p58"/>
          <p:cNvPicPr preferRelativeResize="0"/>
          <p:nvPr/>
        </p:nvPicPr>
        <p:blipFill rotWithShape="1">
          <a:blip r:embed="rId3">
            <a:alphaModFix/>
          </a:blip>
          <a:srcRect b="1575" l="965" r="1502" t="2381"/>
          <a:stretch/>
        </p:blipFill>
        <p:spPr>
          <a:xfrm>
            <a:off x="4499000" y="1937838"/>
            <a:ext cx="4333875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58"/>
          <p:cNvPicPr preferRelativeResize="0"/>
          <p:nvPr/>
        </p:nvPicPr>
        <p:blipFill rotWithShape="1">
          <a:blip r:embed="rId4">
            <a:alphaModFix/>
          </a:blip>
          <a:srcRect b="4388" l="0" r="0" t="0"/>
          <a:stretch/>
        </p:blipFill>
        <p:spPr>
          <a:xfrm>
            <a:off x="83100" y="637468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9"/>
          <p:cNvSpPr txBox="1"/>
          <p:nvPr>
            <p:ph type="title"/>
          </p:nvPr>
        </p:nvSpPr>
        <p:spPr>
          <a:xfrm>
            <a:off x="727650" y="1237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</a:t>
            </a:r>
            <a:r>
              <a:rPr lang="en"/>
              <a:t> Signal Transmission</a:t>
            </a:r>
            <a:endParaRPr/>
          </a:p>
        </p:txBody>
      </p:sp>
      <p:sp>
        <p:nvSpPr>
          <p:cNvPr id="502" name="Google Shape;502;p59"/>
          <p:cNvSpPr txBox="1"/>
          <p:nvPr>
            <p:ph idx="1" type="body"/>
          </p:nvPr>
        </p:nvSpPr>
        <p:spPr>
          <a:xfrm>
            <a:off x="729450" y="2078875"/>
            <a:ext cx="34002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sensor data will be received and sent among the PCBs via I2C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Transmission data will be transferred among all PCBs all the way to the UI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Controller signals will be received by main PCB and used for motor and pneumatic control</a:t>
            </a:r>
            <a:endParaRPr/>
          </a:p>
        </p:txBody>
      </p:sp>
      <p:pic>
        <p:nvPicPr>
          <p:cNvPr id="503" name="Google Shape;50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802175"/>
            <a:ext cx="4152776" cy="25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59"/>
          <p:cNvPicPr preferRelativeResize="0"/>
          <p:nvPr/>
        </p:nvPicPr>
        <p:blipFill rotWithShape="1">
          <a:blip r:embed="rId4">
            <a:alphaModFix/>
          </a:blip>
          <a:srcRect b="4388" l="0" r="0" t="0"/>
          <a:stretch/>
        </p:blipFill>
        <p:spPr>
          <a:xfrm>
            <a:off x="83100" y="637468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endParaRPr/>
          </a:p>
        </p:txBody>
      </p:sp>
      <p:sp>
        <p:nvSpPr>
          <p:cNvPr id="510" name="Google Shape;510;p60"/>
          <p:cNvSpPr txBox="1"/>
          <p:nvPr>
            <p:ph idx="1" type="body"/>
          </p:nvPr>
        </p:nvSpPr>
        <p:spPr>
          <a:xfrm>
            <a:off x="729450" y="1853850"/>
            <a:ext cx="8003700" cy="30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Motor testing</a:t>
            </a:r>
            <a:endParaRPr/>
          </a:p>
          <a:p>
            <a:pPr indent="-3111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Breadboard prototyping/testing with Atmega2560 and L293 motor driver to control motors</a:t>
            </a:r>
            <a:endParaRPr sz="1300"/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Pneumatic testing</a:t>
            </a:r>
            <a:endParaRPr/>
          </a:p>
          <a:p>
            <a:pPr indent="-3111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Breadboard </a:t>
            </a:r>
            <a:r>
              <a:rPr lang="en" sz="1300"/>
              <a:t>prototyping</a:t>
            </a:r>
            <a:r>
              <a:rPr lang="en" sz="1300"/>
              <a:t>/testing  with Atmega2560 and TIP120 transistor to control pneumatic </a:t>
            </a:r>
            <a:endParaRPr sz="1300"/>
          </a:p>
          <a:p>
            <a:pPr indent="-3111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Bursting pressures and max turning radius</a:t>
            </a:r>
            <a:endParaRPr sz="1300"/>
          </a:p>
          <a:p>
            <a:pPr indent="-3111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Airtight seal of the base</a:t>
            </a:r>
            <a:endParaRPr sz="1300"/>
          </a:p>
          <a:p>
            <a:pPr indent="-3111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CFM at each PSI </a:t>
            </a:r>
            <a:r>
              <a:rPr lang="en" sz="1300"/>
              <a:t>characterization</a:t>
            </a:r>
            <a:endParaRPr sz="1300"/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Mechanical Testing</a:t>
            </a:r>
            <a:r>
              <a:rPr lang="en"/>
              <a:t> </a:t>
            </a:r>
            <a:endParaRPr/>
          </a:p>
          <a:p>
            <a:pPr indent="-3111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Retraction and spool </a:t>
            </a:r>
            <a:r>
              <a:rPr lang="en" sz="1300"/>
              <a:t>synchronization</a:t>
            </a:r>
            <a:endParaRPr sz="1300"/>
          </a:p>
          <a:p>
            <a:pPr indent="-3111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Gripper servo tactile strength </a:t>
            </a:r>
            <a:r>
              <a:rPr lang="en" sz="1300"/>
              <a:t> (water bottle test) </a:t>
            </a:r>
            <a:endParaRPr sz="1300"/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Software Testing</a:t>
            </a:r>
            <a:endParaRPr/>
          </a:p>
          <a:p>
            <a:pPr indent="-3111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Image processing using camera </a:t>
            </a:r>
            <a:endParaRPr sz="1300"/>
          </a:p>
          <a:p>
            <a:pPr indent="-3111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UI test with PyAutoGUI</a:t>
            </a:r>
            <a:endParaRPr sz="1300"/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Sensor Testing</a:t>
            </a:r>
            <a:endParaRPr/>
          </a:p>
          <a:p>
            <a:pPr indent="-3111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Altitude, pressure, and phototransistor testing with Atmega2560</a:t>
            </a:r>
            <a:endParaRPr sz="1300"/>
          </a:p>
        </p:txBody>
      </p:sp>
      <p:pic>
        <p:nvPicPr>
          <p:cNvPr id="511" name="Google Shape;511;p60"/>
          <p:cNvPicPr preferRelativeResize="0"/>
          <p:nvPr/>
        </p:nvPicPr>
        <p:blipFill rotWithShape="1">
          <a:blip r:embed="rId3">
            <a:alphaModFix/>
          </a:blip>
          <a:srcRect b="4388" l="0" r="0" t="0"/>
          <a:stretch/>
        </p:blipFill>
        <p:spPr>
          <a:xfrm>
            <a:off x="83100" y="637468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</a:t>
            </a:r>
            <a:r>
              <a:rPr lang="en"/>
              <a:t>Testing with Breadboard and Arduino Uno</a:t>
            </a:r>
            <a:endParaRPr/>
          </a:p>
        </p:txBody>
      </p:sp>
      <p:sp>
        <p:nvSpPr>
          <p:cNvPr id="517" name="Google Shape;517;p61"/>
          <p:cNvSpPr txBox="1"/>
          <p:nvPr>
            <p:ph idx="1" type="body"/>
          </p:nvPr>
        </p:nvSpPr>
        <p:spPr>
          <a:xfrm>
            <a:off x="729450" y="1853850"/>
            <a:ext cx="8003700" cy="30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518" name="Google Shape;51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925" y="1953400"/>
            <a:ext cx="2920175" cy="25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9675" y="1816550"/>
            <a:ext cx="2716475" cy="30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61"/>
          <p:cNvPicPr preferRelativeResize="0"/>
          <p:nvPr/>
        </p:nvPicPr>
        <p:blipFill rotWithShape="1">
          <a:blip r:embed="rId5">
            <a:alphaModFix/>
          </a:blip>
          <a:srcRect b="0" l="7058" r="6015" t="0"/>
          <a:stretch/>
        </p:blipFill>
        <p:spPr>
          <a:xfrm>
            <a:off x="83100" y="637474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Constraints</a:t>
            </a:r>
            <a:endParaRPr/>
          </a:p>
        </p:txBody>
      </p:sp>
      <p:sp>
        <p:nvSpPr>
          <p:cNvPr id="128" name="Google Shape;128;p17"/>
          <p:cNvSpPr txBox="1"/>
          <p:nvPr>
            <p:ph idx="1" type="body"/>
          </p:nvPr>
        </p:nvSpPr>
        <p:spPr>
          <a:xfrm>
            <a:off x="729450" y="2078875"/>
            <a:ext cx="7688700" cy="25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6752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31"/>
              <a:buChar char="●"/>
            </a:pPr>
            <a:r>
              <a:rPr lang="en" sz="1230"/>
              <a:t>Economic and Environmental</a:t>
            </a:r>
            <a:endParaRPr sz="1230"/>
          </a:p>
          <a:p>
            <a:pPr indent="-306752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31"/>
              <a:buChar char="○"/>
            </a:pPr>
            <a:r>
              <a:rPr lang="en" sz="1230"/>
              <a:t>Parts not available and budget is very high for </a:t>
            </a:r>
            <a:r>
              <a:rPr lang="en" sz="1230"/>
              <a:t>expensive</a:t>
            </a:r>
            <a:r>
              <a:rPr lang="en" sz="1230"/>
              <a:t> parts</a:t>
            </a:r>
            <a:endParaRPr sz="1230"/>
          </a:p>
          <a:p>
            <a:pPr indent="-306752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31"/>
              <a:buChar char="○"/>
            </a:pPr>
            <a:r>
              <a:rPr lang="en" sz="1230"/>
              <a:t>We are the sole </a:t>
            </a:r>
            <a:r>
              <a:rPr lang="en" sz="1230"/>
              <a:t>financiers</a:t>
            </a:r>
            <a:r>
              <a:rPr lang="en" sz="1230"/>
              <a:t> of this project</a:t>
            </a:r>
            <a:endParaRPr sz="1230"/>
          </a:p>
          <a:p>
            <a:pPr indent="-306752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31"/>
              <a:buChar char="○"/>
            </a:pPr>
            <a:r>
              <a:rPr lang="en" sz="1230"/>
              <a:t>Pandemic</a:t>
            </a:r>
            <a:endParaRPr sz="1230"/>
          </a:p>
          <a:p>
            <a:pPr indent="-306752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31"/>
              <a:buChar char="●"/>
            </a:pPr>
            <a:r>
              <a:rPr lang="en" sz="1230"/>
              <a:t>Time and Educational</a:t>
            </a:r>
            <a:endParaRPr sz="1230"/>
          </a:p>
          <a:p>
            <a:pPr indent="-306752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31"/>
              <a:buChar char="○"/>
            </a:pPr>
            <a:r>
              <a:rPr lang="en" sz="1230"/>
              <a:t>Other responsibilities(i.e other classes, internships and part-time jobs)</a:t>
            </a:r>
            <a:endParaRPr sz="1230"/>
          </a:p>
          <a:p>
            <a:pPr indent="-306752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31"/>
              <a:buChar char="○"/>
            </a:pPr>
            <a:r>
              <a:rPr lang="en" sz="1230"/>
              <a:t>Never done a project at this magnitude( Developing new and complex designs)</a:t>
            </a:r>
            <a:endParaRPr sz="1230"/>
          </a:p>
          <a:p>
            <a:pPr indent="-306752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31"/>
              <a:buChar char="●"/>
            </a:pPr>
            <a:r>
              <a:rPr lang="en" sz="1230"/>
              <a:t>Safety</a:t>
            </a:r>
            <a:endParaRPr sz="1230"/>
          </a:p>
          <a:p>
            <a:pPr indent="-306752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31"/>
              <a:buChar char="○"/>
            </a:pPr>
            <a:r>
              <a:rPr lang="en" sz="1230"/>
              <a:t>Soldering components on the PCB</a:t>
            </a:r>
            <a:endParaRPr sz="1230"/>
          </a:p>
          <a:p>
            <a:pPr indent="-306752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31"/>
              <a:buChar char="○"/>
            </a:pPr>
            <a:r>
              <a:rPr lang="en" sz="1230"/>
              <a:t>High </a:t>
            </a:r>
            <a:r>
              <a:rPr lang="en" sz="1230"/>
              <a:t>pneumatic</a:t>
            </a:r>
            <a:r>
              <a:rPr lang="en" sz="1230"/>
              <a:t> pressure can cause things to explode </a:t>
            </a:r>
            <a:endParaRPr sz="399"/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 b="0" l="19133" r="19126" t="10960"/>
          <a:stretch/>
        </p:blipFill>
        <p:spPr>
          <a:xfrm>
            <a:off x="83093" y="637475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Motor testing </a:t>
            </a:r>
            <a:endParaRPr/>
          </a:p>
        </p:txBody>
      </p:sp>
      <p:sp>
        <p:nvSpPr>
          <p:cNvPr id="526" name="Google Shape;526;p6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27" name="Google Shape;527;p62" title="IMG_8946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0100" y="1853850"/>
            <a:ext cx="3935975" cy="295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</a:t>
            </a:r>
            <a:r>
              <a:rPr lang="en"/>
              <a:t>ng</a:t>
            </a:r>
            <a:r>
              <a:rPr lang="en"/>
              <a:t> serial communication</a:t>
            </a:r>
            <a:endParaRPr/>
          </a:p>
        </p:txBody>
      </p:sp>
      <p:sp>
        <p:nvSpPr>
          <p:cNvPr id="533" name="Google Shape;533;p6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34" name="Google Shape;53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7950" y="2078875"/>
            <a:ext cx="1877700" cy="25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pic>
        <p:nvPicPr>
          <p:cNvPr id="540" name="Google Shape;54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425" y="2109350"/>
            <a:ext cx="3617175" cy="205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9250" y="2328113"/>
            <a:ext cx="335280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64"/>
          <p:cNvPicPr preferRelativeResize="0"/>
          <p:nvPr/>
        </p:nvPicPr>
        <p:blipFill rotWithShape="1">
          <a:blip r:embed="rId5">
            <a:alphaModFix/>
          </a:blip>
          <a:srcRect b="4388" l="0" r="0" t="0"/>
          <a:stretch/>
        </p:blipFill>
        <p:spPr>
          <a:xfrm>
            <a:off x="83100" y="637468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/>
          <p:nvPr>
            <p:ph type="title"/>
          </p:nvPr>
        </p:nvSpPr>
        <p:spPr>
          <a:xfrm>
            <a:off x="727650" y="5836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pic>
        <p:nvPicPr>
          <p:cNvPr id="548" name="Google Shape;548;p65"/>
          <p:cNvPicPr preferRelativeResize="0"/>
          <p:nvPr/>
        </p:nvPicPr>
        <p:blipFill rotWithShape="1">
          <a:blip r:embed="rId3">
            <a:alphaModFix/>
          </a:blip>
          <a:srcRect b="4388" l="0" r="0" t="0"/>
          <a:stretch/>
        </p:blipFill>
        <p:spPr>
          <a:xfrm>
            <a:off x="83100" y="637468"/>
            <a:ext cx="483900" cy="551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49" name="Google Shape;549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650" y="1118875"/>
            <a:ext cx="7544325" cy="371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</a:t>
            </a:r>
            <a:endParaRPr/>
          </a:p>
        </p:txBody>
      </p:sp>
      <p:pic>
        <p:nvPicPr>
          <p:cNvPr id="555" name="Google Shape;55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250" y="1974450"/>
            <a:ext cx="6568500" cy="285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66"/>
          <p:cNvPicPr preferRelativeResize="0"/>
          <p:nvPr/>
        </p:nvPicPr>
        <p:blipFill rotWithShape="1">
          <a:blip r:embed="rId4">
            <a:alphaModFix/>
          </a:blip>
          <a:srcRect b="4388" l="0" r="0" t="0"/>
          <a:stretch/>
        </p:blipFill>
        <p:spPr>
          <a:xfrm>
            <a:off x="83100" y="637468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7"/>
          <p:cNvSpPr txBox="1"/>
          <p:nvPr>
            <p:ph type="title"/>
          </p:nvPr>
        </p:nvSpPr>
        <p:spPr>
          <a:xfrm>
            <a:off x="884675" y="1308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Successes</a:t>
            </a:r>
            <a:r>
              <a:rPr lang="en"/>
              <a:t> 						Difficulties</a:t>
            </a:r>
            <a:endParaRPr/>
          </a:p>
        </p:txBody>
      </p:sp>
      <p:sp>
        <p:nvSpPr>
          <p:cNvPr id="562" name="Google Shape;562;p67"/>
          <p:cNvSpPr txBox="1"/>
          <p:nvPr>
            <p:ph idx="1" type="body"/>
          </p:nvPr>
        </p:nvSpPr>
        <p:spPr>
          <a:xfrm>
            <a:off x="589900" y="2078875"/>
            <a:ext cx="40671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308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3"/>
              <a:buChar char="●"/>
            </a:pPr>
            <a:r>
              <a:rPr lang="en" sz="1302"/>
              <a:t>We have ordered almost all parts </a:t>
            </a:r>
            <a:endParaRPr sz="1302"/>
          </a:p>
          <a:p>
            <a:pPr indent="-311308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3"/>
              <a:buChar char="●"/>
            </a:pPr>
            <a:r>
              <a:rPr lang="en" sz="1302"/>
              <a:t>Significant PCB design is complete </a:t>
            </a:r>
            <a:endParaRPr sz="1302"/>
          </a:p>
          <a:p>
            <a:pPr indent="-311308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3"/>
              <a:buChar char="●"/>
            </a:pPr>
            <a:r>
              <a:rPr lang="en" sz="1302"/>
              <a:t>STL files are ready to print, but 3D printer requires </a:t>
            </a:r>
            <a:r>
              <a:rPr lang="en" sz="1302"/>
              <a:t>maintenance</a:t>
            </a:r>
            <a:r>
              <a:rPr lang="en" sz="1302"/>
              <a:t> first</a:t>
            </a:r>
            <a:endParaRPr sz="1302"/>
          </a:p>
          <a:p>
            <a:pPr indent="-311308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3"/>
              <a:buChar char="●"/>
            </a:pPr>
            <a:r>
              <a:rPr lang="en" sz="1302"/>
              <a:t>Laser cutter files are ready to cut, but we are waiting on acrylic order</a:t>
            </a:r>
            <a:endParaRPr sz="1302"/>
          </a:p>
          <a:p>
            <a:pPr indent="-311308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303"/>
              <a:buChar char="●"/>
            </a:pPr>
            <a:r>
              <a:rPr lang="en" sz="1302"/>
              <a:t>We went with a pre-made joystick in order to save time and money</a:t>
            </a:r>
            <a:endParaRPr sz="1302"/>
          </a:p>
        </p:txBody>
      </p:sp>
      <p:sp>
        <p:nvSpPr>
          <p:cNvPr id="563" name="Google Shape;563;p67"/>
          <p:cNvSpPr txBox="1"/>
          <p:nvPr/>
        </p:nvSpPr>
        <p:spPr>
          <a:xfrm>
            <a:off x="4822675" y="2078875"/>
            <a:ext cx="3915900" cy="22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lang="en" sz="1302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LiPo b</a:t>
            </a:r>
            <a:r>
              <a:rPr lang="en" sz="1302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attery was too expensive, so we found alternative Lead-acid battery</a:t>
            </a:r>
            <a:endParaRPr sz="1302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308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3"/>
              <a:buFont typeface="Lato"/>
              <a:buChar char="●"/>
            </a:pPr>
            <a:r>
              <a:rPr lang="en" sz="1302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Managing opportunity cost of some features</a:t>
            </a:r>
            <a:endParaRPr sz="1302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308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3"/>
              <a:buFont typeface="Lato"/>
              <a:buChar char="●"/>
            </a:pPr>
            <a:r>
              <a:rPr lang="en" sz="1302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Pneumatic design is largely untested at the moments and may require an increase in budgeting</a:t>
            </a:r>
            <a:endParaRPr sz="1302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2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64" name="Google Shape;564;p67"/>
          <p:cNvPicPr preferRelativeResize="0"/>
          <p:nvPr/>
        </p:nvPicPr>
        <p:blipFill rotWithShape="1">
          <a:blip r:embed="rId3">
            <a:alphaModFix/>
          </a:blip>
          <a:srcRect b="4388" l="0" r="0" t="0"/>
          <a:stretch/>
        </p:blipFill>
        <p:spPr>
          <a:xfrm>
            <a:off x="83100" y="637468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Goals and Objectives</a:t>
            </a:r>
            <a:endParaRPr/>
          </a:p>
        </p:txBody>
      </p:sp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318600" y="2078875"/>
            <a:ext cx="4358700" cy="25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04958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Goals</a:t>
            </a:r>
            <a:endParaRPr/>
          </a:p>
          <a:p>
            <a:pPr indent="-293211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Design a soft robot using flexible material such</a:t>
            </a:r>
            <a:r>
              <a:rPr lang="en"/>
              <a:t> as  LDPE poly tubing</a:t>
            </a:r>
            <a:endParaRPr/>
          </a:p>
          <a:p>
            <a:pPr indent="-293211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Programmed to navigate through an obstacle course</a:t>
            </a:r>
            <a:endParaRPr/>
          </a:p>
          <a:p>
            <a:pPr indent="-293211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Pneumatically controlled tubing will be used to make turns through the course</a:t>
            </a:r>
            <a:endParaRPr/>
          </a:p>
          <a:p>
            <a:pPr indent="-293211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Manual user interface</a:t>
            </a:r>
            <a:endParaRPr/>
          </a:p>
          <a:p>
            <a:pPr indent="-293211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Interact with an object at the end of the obstacle course</a:t>
            </a:r>
            <a:endParaRPr/>
          </a:p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>
            <a:off x="4429375" y="2078875"/>
            <a:ext cx="4546200" cy="25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29876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Stretch Goals</a:t>
            </a:r>
            <a:endParaRPr/>
          </a:p>
          <a:p>
            <a:pPr indent="-29876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300"/>
              <a:t>Gripper system </a:t>
            </a:r>
            <a:endParaRPr sz="1300"/>
          </a:p>
          <a:p>
            <a:pPr indent="-298767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300"/>
              <a:t>allows the worm robot to pick up objects.</a:t>
            </a:r>
            <a:endParaRPr sz="1300"/>
          </a:p>
          <a:p>
            <a:pPr indent="-298767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300"/>
              <a:t>requires a cap that allows for switching between the mounted camera and the grippers.</a:t>
            </a:r>
            <a:endParaRPr sz="1300"/>
          </a:p>
          <a:p>
            <a:pPr indent="-29876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300"/>
              <a:t>Autonomous Mode</a:t>
            </a:r>
            <a:endParaRPr sz="1300"/>
          </a:p>
          <a:p>
            <a:pPr indent="-298767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300"/>
              <a:t>use Computer Vision to allow the robot to make steering decisions.</a:t>
            </a:r>
            <a:endParaRPr sz="1300"/>
          </a:p>
          <a:p>
            <a:pPr indent="-298767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300"/>
              <a:t>Allows the robot to track an object or light bulb.</a:t>
            </a:r>
            <a:endParaRPr sz="1300"/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 b="0" l="19133" r="19126" t="10960"/>
          <a:stretch/>
        </p:blipFill>
        <p:spPr>
          <a:xfrm>
            <a:off x="83093" y="637475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727650" y="1362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Specifications</a:t>
            </a:r>
            <a:endParaRPr/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 b="0" l="19133" r="19126" t="10960"/>
          <a:stretch/>
        </p:blipFill>
        <p:spPr>
          <a:xfrm>
            <a:off x="83093" y="637475"/>
            <a:ext cx="483900" cy="551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049975"/>
            <a:ext cx="8839201" cy="2584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Division of labor</a:t>
            </a:r>
            <a:endParaRPr/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50" y="2107174"/>
            <a:ext cx="8439250" cy="212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 rotWithShape="1">
          <a:blip r:embed="rId4">
            <a:alphaModFix/>
          </a:blip>
          <a:srcRect b="0" l="19133" r="19126" t="10960"/>
          <a:stretch/>
        </p:blipFill>
        <p:spPr>
          <a:xfrm>
            <a:off x="83093" y="637475"/>
            <a:ext cx="483900" cy="551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567000" y="6457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Overview</a:t>
            </a:r>
            <a:endParaRPr/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00" y="645725"/>
            <a:ext cx="483900" cy="535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4850" y="1457625"/>
            <a:ext cx="6534150" cy="2838450"/>
          </a:xfrm>
          <a:prstGeom prst="rect">
            <a:avLst/>
          </a:prstGeom>
          <a:noFill/>
          <a:ln cap="flat" cmpd="sng" w="9525">
            <a:solidFill>
              <a:srgbClr val="5E696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9" name="Google Shape;159;p21"/>
          <p:cNvSpPr txBox="1"/>
          <p:nvPr/>
        </p:nvSpPr>
        <p:spPr>
          <a:xfrm>
            <a:off x="3393325" y="4413875"/>
            <a:ext cx="42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High Level Design Overview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